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44"/>
  </p:notesMasterIdLst>
  <p:sldIdLst>
    <p:sldId id="422" r:id="rId2"/>
    <p:sldId id="439" r:id="rId3"/>
    <p:sldId id="406" r:id="rId4"/>
    <p:sldId id="361" r:id="rId5"/>
    <p:sldId id="389" r:id="rId6"/>
    <p:sldId id="441" r:id="rId7"/>
    <p:sldId id="530" r:id="rId8"/>
    <p:sldId id="532" r:id="rId9"/>
    <p:sldId id="533" r:id="rId10"/>
    <p:sldId id="534" r:id="rId11"/>
    <p:sldId id="535" r:id="rId12"/>
    <p:sldId id="536" r:id="rId13"/>
    <p:sldId id="537" r:id="rId14"/>
    <p:sldId id="538" r:id="rId15"/>
    <p:sldId id="539" r:id="rId16"/>
    <p:sldId id="540" r:id="rId17"/>
    <p:sldId id="541" r:id="rId18"/>
    <p:sldId id="529" r:id="rId19"/>
    <p:sldId id="440" r:id="rId20"/>
    <p:sldId id="388" r:id="rId21"/>
    <p:sldId id="442" r:id="rId22"/>
    <p:sldId id="458" r:id="rId23"/>
    <p:sldId id="457" r:id="rId24"/>
    <p:sldId id="456" r:id="rId25"/>
    <p:sldId id="455" r:id="rId26"/>
    <p:sldId id="459" r:id="rId27"/>
    <p:sldId id="454" r:id="rId28"/>
    <p:sldId id="453" r:id="rId29"/>
    <p:sldId id="452" r:id="rId30"/>
    <p:sldId id="446" r:id="rId31"/>
    <p:sldId id="426" r:id="rId32"/>
    <p:sldId id="460" r:id="rId33"/>
    <p:sldId id="429" r:id="rId34"/>
    <p:sldId id="461" r:id="rId35"/>
    <p:sldId id="462" r:id="rId36"/>
    <p:sldId id="463" r:id="rId37"/>
    <p:sldId id="464" r:id="rId38"/>
    <p:sldId id="468" r:id="rId39"/>
    <p:sldId id="469" r:id="rId40"/>
    <p:sldId id="465" r:id="rId41"/>
    <p:sldId id="466" r:id="rId42"/>
    <p:sldId id="470" r:id="rId43"/>
    <p:sldId id="472" r:id="rId44"/>
    <p:sldId id="467" r:id="rId45"/>
    <p:sldId id="473" r:id="rId46"/>
    <p:sldId id="427" r:id="rId47"/>
    <p:sldId id="424" r:id="rId48"/>
    <p:sldId id="474" r:id="rId49"/>
    <p:sldId id="476" r:id="rId50"/>
    <p:sldId id="477" r:id="rId51"/>
    <p:sldId id="478" r:id="rId52"/>
    <p:sldId id="479" r:id="rId53"/>
    <p:sldId id="480" r:id="rId54"/>
    <p:sldId id="475" r:id="rId55"/>
    <p:sldId id="481" r:id="rId56"/>
    <p:sldId id="482" r:id="rId57"/>
    <p:sldId id="483" r:id="rId58"/>
    <p:sldId id="484" r:id="rId59"/>
    <p:sldId id="485" r:id="rId60"/>
    <p:sldId id="471" r:id="rId61"/>
    <p:sldId id="488" r:id="rId62"/>
    <p:sldId id="489" r:id="rId63"/>
    <p:sldId id="490" r:id="rId64"/>
    <p:sldId id="393" r:id="rId65"/>
    <p:sldId id="486" r:id="rId66"/>
    <p:sldId id="394" r:id="rId67"/>
    <p:sldId id="391" r:id="rId68"/>
    <p:sldId id="491" r:id="rId69"/>
    <p:sldId id="492" r:id="rId70"/>
    <p:sldId id="493" r:id="rId71"/>
    <p:sldId id="494" r:id="rId72"/>
    <p:sldId id="499" r:id="rId73"/>
    <p:sldId id="498" r:id="rId74"/>
    <p:sldId id="496" r:id="rId75"/>
    <p:sldId id="500" r:id="rId76"/>
    <p:sldId id="501" r:id="rId77"/>
    <p:sldId id="503" r:id="rId78"/>
    <p:sldId id="504" r:id="rId79"/>
    <p:sldId id="505" r:id="rId80"/>
    <p:sldId id="506" r:id="rId81"/>
    <p:sldId id="507" r:id="rId82"/>
    <p:sldId id="508" r:id="rId83"/>
    <p:sldId id="430" r:id="rId84"/>
    <p:sldId id="509" r:id="rId85"/>
    <p:sldId id="510" r:id="rId86"/>
    <p:sldId id="514" r:id="rId87"/>
    <p:sldId id="515" r:id="rId88"/>
    <p:sldId id="516" r:id="rId89"/>
    <p:sldId id="511" r:id="rId90"/>
    <p:sldId id="517" r:id="rId91"/>
    <p:sldId id="518" r:id="rId92"/>
    <p:sldId id="513" r:id="rId93"/>
    <p:sldId id="519" r:id="rId94"/>
    <p:sldId id="431" r:id="rId95"/>
    <p:sldId id="425" r:id="rId96"/>
    <p:sldId id="520" r:id="rId97"/>
    <p:sldId id="521" r:id="rId98"/>
    <p:sldId id="523" r:id="rId99"/>
    <p:sldId id="525" r:id="rId100"/>
    <p:sldId id="526" r:id="rId101"/>
    <p:sldId id="527" r:id="rId102"/>
    <p:sldId id="543" r:id="rId103"/>
    <p:sldId id="544" r:id="rId104"/>
    <p:sldId id="545" r:id="rId105"/>
    <p:sldId id="548" r:id="rId106"/>
    <p:sldId id="549" r:id="rId107"/>
    <p:sldId id="397" r:id="rId108"/>
    <p:sldId id="524" r:id="rId109"/>
    <p:sldId id="392" r:id="rId110"/>
    <p:sldId id="528" r:id="rId111"/>
    <p:sldId id="550" r:id="rId112"/>
    <p:sldId id="554" r:id="rId113"/>
    <p:sldId id="563" r:id="rId114"/>
    <p:sldId id="562" r:id="rId115"/>
    <p:sldId id="561" r:id="rId116"/>
    <p:sldId id="558" r:id="rId117"/>
    <p:sldId id="559" r:id="rId118"/>
    <p:sldId id="557" r:id="rId119"/>
    <p:sldId id="556" r:id="rId120"/>
    <p:sldId id="555" r:id="rId121"/>
    <p:sldId id="432" r:id="rId122"/>
    <p:sldId id="433" r:id="rId123"/>
    <p:sldId id="564" r:id="rId124"/>
    <p:sldId id="565" r:id="rId125"/>
    <p:sldId id="567" r:id="rId126"/>
    <p:sldId id="566" r:id="rId127"/>
    <p:sldId id="400" r:id="rId128"/>
    <p:sldId id="570" r:id="rId129"/>
    <p:sldId id="568" r:id="rId130"/>
    <p:sldId id="580" r:id="rId131"/>
    <p:sldId id="581" r:id="rId132"/>
    <p:sldId id="574" r:id="rId133"/>
    <p:sldId id="575" r:id="rId134"/>
    <p:sldId id="576" r:id="rId135"/>
    <p:sldId id="577" r:id="rId136"/>
    <p:sldId id="578" r:id="rId137"/>
    <p:sldId id="579" r:id="rId138"/>
    <p:sldId id="572" r:id="rId139"/>
    <p:sldId id="573" r:id="rId140"/>
    <p:sldId id="571" r:id="rId141"/>
    <p:sldId id="582" r:id="rId142"/>
    <p:sldId id="569" r:id="rId1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5242"/>
  </p:normalViewPr>
  <p:slideViewPr>
    <p:cSldViewPr snapToGrid="0" snapToObjects="1">
      <p:cViewPr varScale="1">
        <p:scale>
          <a:sx n="101" d="100"/>
          <a:sy n="101" d="100"/>
        </p:scale>
        <p:origin x="146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DDB5F8-FEAF-D049-BB95-01A442F4EDE9}" type="datetimeFigureOut">
              <a:rPr lang="en-US" smtClean="0"/>
              <a:t>4/13/23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CCA04E-6B68-7941-BCA9-D031D5F908A5}" type="slidenum">
              <a:rPr lang="en-US" smtClean="0"/>
              <a:t>‹#›</a:t>
            </a:fld>
            <a:endParaRPr lang="en-US"/>
          </a:p>
        </p:txBody>
      </p:sp>
    </p:spTree>
    <p:extLst>
      <p:ext uri="{BB962C8B-B14F-4D97-AF65-F5344CB8AC3E}">
        <p14:creationId xmlns:p14="http://schemas.microsoft.com/office/powerpoint/2010/main" val="1419923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2(b),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3</a:t>
            </a:fld>
            <a:endParaRPr lang="en-US"/>
          </a:p>
        </p:txBody>
      </p:sp>
    </p:spTree>
    <p:extLst>
      <p:ext uri="{BB962C8B-B14F-4D97-AF65-F5344CB8AC3E}">
        <p14:creationId xmlns:p14="http://schemas.microsoft.com/office/powerpoint/2010/main" val="36535148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3(f),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12</a:t>
            </a:fld>
            <a:endParaRPr lang="en-US"/>
          </a:p>
        </p:txBody>
      </p:sp>
    </p:spTree>
    <p:extLst>
      <p:ext uri="{BB962C8B-B14F-4D97-AF65-F5344CB8AC3E}">
        <p14:creationId xmlns:p14="http://schemas.microsoft.com/office/powerpoint/2010/main" val="39780912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3(g),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13</a:t>
            </a:fld>
            <a:endParaRPr lang="en-US"/>
          </a:p>
        </p:txBody>
      </p:sp>
    </p:spTree>
    <p:extLst>
      <p:ext uri="{BB962C8B-B14F-4D97-AF65-F5344CB8AC3E}">
        <p14:creationId xmlns:p14="http://schemas.microsoft.com/office/powerpoint/2010/main" val="1369342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3(h),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14</a:t>
            </a:fld>
            <a:endParaRPr lang="en-US"/>
          </a:p>
        </p:txBody>
      </p:sp>
    </p:spTree>
    <p:extLst>
      <p:ext uri="{BB962C8B-B14F-4D97-AF65-F5344CB8AC3E}">
        <p14:creationId xmlns:p14="http://schemas.microsoft.com/office/powerpoint/2010/main" val="27013723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a:t>
            </a:r>
            <a:r>
              <a:rPr lang="en-US" dirty="0" err="1"/>
              <a:t>i</a:t>
            </a:r>
            <a:r>
              <a:rPr lang="en-US" dirty="0"/>
              <a:t>),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15</a:t>
            </a:fld>
            <a:endParaRPr lang="en-US"/>
          </a:p>
        </p:txBody>
      </p:sp>
    </p:spTree>
    <p:extLst>
      <p:ext uri="{BB962C8B-B14F-4D97-AF65-F5344CB8AC3E}">
        <p14:creationId xmlns:p14="http://schemas.microsoft.com/office/powerpoint/2010/main" val="8184149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3(j),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16</a:t>
            </a:fld>
            <a:endParaRPr lang="en-US"/>
          </a:p>
        </p:txBody>
      </p:sp>
    </p:spTree>
    <p:extLst>
      <p:ext uri="{BB962C8B-B14F-4D97-AF65-F5344CB8AC3E}">
        <p14:creationId xmlns:p14="http://schemas.microsoft.com/office/powerpoint/2010/main" val="3429337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3(k),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17</a:t>
            </a:fld>
            <a:endParaRPr lang="en-US"/>
          </a:p>
        </p:txBody>
      </p:sp>
    </p:spTree>
    <p:extLst>
      <p:ext uri="{BB962C8B-B14F-4D97-AF65-F5344CB8AC3E}">
        <p14:creationId xmlns:p14="http://schemas.microsoft.com/office/powerpoint/2010/main" val="11628612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3(a),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19</a:t>
            </a:fld>
            <a:endParaRPr lang="en-US"/>
          </a:p>
        </p:txBody>
      </p:sp>
    </p:spTree>
    <p:extLst>
      <p:ext uri="{BB962C8B-B14F-4D97-AF65-F5344CB8AC3E}">
        <p14:creationId xmlns:p14="http://schemas.microsoft.com/office/powerpoint/2010/main" val="16759943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3(b),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31</a:t>
            </a:fld>
            <a:endParaRPr lang="en-US"/>
          </a:p>
        </p:txBody>
      </p:sp>
    </p:spTree>
    <p:extLst>
      <p:ext uri="{BB962C8B-B14F-4D97-AF65-F5344CB8AC3E}">
        <p14:creationId xmlns:p14="http://schemas.microsoft.com/office/powerpoint/2010/main" val="40172713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46</a:t>
            </a:fld>
            <a:endParaRPr lang="en-US"/>
          </a:p>
        </p:txBody>
      </p:sp>
    </p:spTree>
    <p:extLst>
      <p:ext uri="{BB962C8B-B14F-4D97-AF65-F5344CB8AC3E}">
        <p14:creationId xmlns:p14="http://schemas.microsoft.com/office/powerpoint/2010/main" val="7014942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3(d),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64</a:t>
            </a:fld>
            <a:endParaRPr lang="en-US"/>
          </a:p>
        </p:txBody>
      </p:sp>
    </p:spTree>
    <p:extLst>
      <p:ext uri="{BB962C8B-B14F-4D97-AF65-F5344CB8AC3E}">
        <p14:creationId xmlns:p14="http://schemas.microsoft.com/office/powerpoint/2010/main" val="2895810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2©,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4</a:t>
            </a:fld>
            <a:endParaRPr lang="en-US"/>
          </a:p>
        </p:txBody>
      </p:sp>
    </p:spTree>
    <p:extLst>
      <p:ext uri="{BB962C8B-B14F-4D97-AF65-F5344CB8AC3E}">
        <p14:creationId xmlns:p14="http://schemas.microsoft.com/office/powerpoint/2010/main" val="22031417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3(d),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65</a:t>
            </a:fld>
            <a:endParaRPr lang="en-US"/>
          </a:p>
        </p:txBody>
      </p:sp>
    </p:spTree>
    <p:extLst>
      <p:ext uri="{BB962C8B-B14F-4D97-AF65-F5344CB8AC3E}">
        <p14:creationId xmlns:p14="http://schemas.microsoft.com/office/powerpoint/2010/main" val="1504596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 ( e ),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66</a:t>
            </a:fld>
            <a:endParaRPr lang="en-US"/>
          </a:p>
        </p:txBody>
      </p:sp>
    </p:spTree>
    <p:extLst>
      <p:ext uri="{BB962C8B-B14F-4D97-AF65-F5344CB8AC3E}">
        <p14:creationId xmlns:p14="http://schemas.microsoft.com/office/powerpoint/2010/main" val="36261412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3(f),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83</a:t>
            </a:fld>
            <a:endParaRPr lang="en-US"/>
          </a:p>
        </p:txBody>
      </p:sp>
    </p:spTree>
    <p:extLst>
      <p:ext uri="{BB962C8B-B14F-4D97-AF65-F5344CB8AC3E}">
        <p14:creationId xmlns:p14="http://schemas.microsoft.com/office/powerpoint/2010/main" val="3245507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3(g),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94</a:t>
            </a:fld>
            <a:endParaRPr lang="en-US"/>
          </a:p>
        </p:txBody>
      </p:sp>
    </p:spTree>
    <p:extLst>
      <p:ext uri="{BB962C8B-B14F-4D97-AF65-F5344CB8AC3E}">
        <p14:creationId xmlns:p14="http://schemas.microsoft.com/office/powerpoint/2010/main" val="20020844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3(g),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95</a:t>
            </a:fld>
            <a:endParaRPr lang="en-US"/>
          </a:p>
        </p:txBody>
      </p:sp>
    </p:spTree>
    <p:extLst>
      <p:ext uri="{BB962C8B-B14F-4D97-AF65-F5344CB8AC3E}">
        <p14:creationId xmlns:p14="http://schemas.microsoft.com/office/powerpoint/2010/main" val="1503332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3(g),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96</a:t>
            </a:fld>
            <a:endParaRPr lang="en-US"/>
          </a:p>
        </p:txBody>
      </p:sp>
    </p:spTree>
    <p:extLst>
      <p:ext uri="{BB962C8B-B14F-4D97-AF65-F5344CB8AC3E}">
        <p14:creationId xmlns:p14="http://schemas.microsoft.com/office/powerpoint/2010/main" val="26662266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3(g),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97</a:t>
            </a:fld>
            <a:endParaRPr lang="en-US"/>
          </a:p>
        </p:txBody>
      </p:sp>
    </p:spTree>
    <p:extLst>
      <p:ext uri="{BB962C8B-B14F-4D97-AF65-F5344CB8AC3E}">
        <p14:creationId xmlns:p14="http://schemas.microsoft.com/office/powerpoint/2010/main" val="23625997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3(g),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98</a:t>
            </a:fld>
            <a:endParaRPr lang="en-US"/>
          </a:p>
        </p:txBody>
      </p:sp>
    </p:spTree>
    <p:extLst>
      <p:ext uri="{BB962C8B-B14F-4D97-AF65-F5344CB8AC3E}">
        <p14:creationId xmlns:p14="http://schemas.microsoft.com/office/powerpoint/2010/main" val="20550671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3(g),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99</a:t>
            </a:fld>
            <a:endParaRPr lang="en-US"/>
          </a:p>
        </p:txBody>
      </p:sp>
    </p:spTree>
    <p:extLst>
      <p:ext uri="{BB962C8B-B14F-4D97-AF65-F5344CB8AC3E}">
        <p14:creationId xmlns:p14="http://schemas.microsoft.com/office/powerpoint/2010/main" val="827871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3(g),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100</a:t>
            </a:fld>
            <a:endParaRPr lang="en-US"/>
          </a:p>
        </p:txBody>
      </p:sp>
    </p:spTree>
    <p:extLst>
      <p:ext uri="{BB962C8B-B14F-4D97-AF65-F5344CB8AC3E}">
        <p14:creationId xmlns:p14="http://schemas.microsoft.com/office/powerpoint/2010/main" val="306412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5</a:t>
            </a:fld>
            <a:endParaRPr lang="en-US"/>
          </a:p>
        </p:txBody>
      </p:sp>
    </p:spTree>
    <p:extLst>
      <p:ext uri="{BB962C8B-B14F-4D97-AF65-F5344CB8AC3E}">
        <p14:creationId xmlns:p14="http://schemas.microsoft.com/office/powerpoint/2010/main" val="5950564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3(g),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101</a:t>
            </a:fld>
            <a:endParaRPr lang="en-US"/>
          </a:p>
        </p:txBody>
      </p:sp>
    </p:spTree>
    <p:extLst>
      <p:ext uri="{BB962C8B-B14F-4D97-AF65-F5344CB8AC3E}">
        <p14:creationId xmlns:p14="http://schemas.microsoft.com/office/powerpoint/2010/main" val="26473435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3(h),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107</a:t>
            </a:fld>
            <a:endParaRPr lang="en-US"/>
          </a:p>
        </p:txBody>
      </p:sp>
    </p:spTree>
    <p:extLst>
      <p:ext uri="{BB962C8B-B14F-4D97-AF65-F5344CB8AC3E}">
        <p14:creationId xmlns:p14="http://schemas.microsoft.com/office/powerpoint/2010/main" val="1191910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3(h),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108</a:t>
            </a:fld>
            <a:endParaRPr lang="en-US"/>
          </a:p>
        </p:txBody>
      </p:sp>
    </p:spTree>
    <p:extLst>
      <p:ext uri="{BB962C8B-B14F-4D97-AF65-F5344CB8AC3E}">
        <p14:creationId xmlns:p14="http://schemas.microsoft.com/office/powerpoint/2010/main" val="8752844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a:t>
            </a:r>
            <a:r>
              <a:rPr lang="en-US" dirty="0" err="1"/>
              <a:t>i</a:t>
            </a:r>
            <a:r>
              <a:rPr lang="en-US" dirty="0"/>
              <a:t>),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121</a:t>
            </a:fld>
            <a:endParaRPr lang="en-US"/>
          </a:p>
        </p:txBody>
      </p:sp>
    </p:spTree>
    <p:extLst>
      <p:ext uri="{BB962C8B-B14F-4D97-AF65-F5344CB8AC3E}">
        <p14:creationId xmlns:p14="http://schemas.microsoft.com/office/powerpoint/2010/main" val="17279788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3(j),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122</a:t>
            </a:fld>
            <a:endParaRPr lang="en-US"/>
          </a:p>
        </p:txBody>
      </p:sp>
    </p:spTree>
    <p:extLst>
      <p:ext uri="{BB962C8B-B14F-4D97-AF65-F5344CB8AC3E}">
        <p14:creationId xmlns:p14="http://schemas.microsoft.com/office/powerpoint/2010/main" val="184736522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3(k),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127</a:t>
            </a:fld>
            <a:endParaRPr lang="en-US"/>
          </a:p>
        </p:txBody>
      </p:sp>
    </p:spTree>
    <p:extLst>
      <p:ext uri="{BB962C8B-B14F-4D97-AF65-F5344CB8AC3E}">
        <p14:creationId xmlns:p14="http://schemas.microsoft.com/office/powerpoint/2010/main" val="41045479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128</a:t>
            </a:fld>
            <a:endParaRPr lang="en-US"/>
          </a:p>
        </p:txBody>
      </p:sp>
    </p:spTree>
    <p:extLst>
      <p:ext uri="{BB962C8B-B14F-4D97-AF65-F5344CB8AC3E}">
        <p14:creationId xmlns:p14="http://schemas.microsoft.com/office/powerpoint/2010/main" val="405626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129</a:t>
            </a:fld>
            <a:endParaRPr lang="en-US"/>
          </a:p>
        </p:txBody>
      </p:sp>
    </p:spTree>
    <p:extLst>
      <p:ext uri="{BB962C8B-B14F-4D97-AF65-F5344CB8AC3E}">
        <p14:creationId xmlns:p14="http://schemas.microsoft.com/office/powerpoint/2010/main" val="21213134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130</a:t>
            </a:fld>
            <a:endParaRPr lang="en-US"/>
          </a:p>
        </p:txBody>
      </p:sp>
    </p:spTree>
    <p:extLst>
      <p:ext uri="{BB962C8B-B14F-4D97-AF65-F5344CB8AC3E}">
        <p14:creationId xmlns:p14="http://schemas.microsoft.com/office/powerpoint/2010/main" val="40833191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131</a:t>
            </a:fld>
            <a:endParaRPr lang="en-US"/>
          </a:p>
        </p:txBody>
      </p:sp>
    </p:spTree>
    <p:extLst>
      <p:ext uri="{BB962C8B-B14F-4D97-AF65-F5344CB8AC3E}">
        <p14:creationId xmlns:p14="http://schemas.microsoft.com/office/powerpoint/2010/main" val="1358025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6</a:t>
            </a:fld>
            <a:endParaRPr lang="en-US"/>
          </a:p>
        </p:txBody>
      </p:sp>
    </p:spTree>
    <p:extLst>
      <p:ext uri="{BB962C8B-B14F-4D97-AF65-F5344CB8AC3E}">
        <p14:creationId xmlns:p14="http://schemas.microsoft.com/office/powerpoint/2010/main" val="287708146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132</a:t>
            </a:fld>
            <a:endParaRPr lang="en-US"/>
          </a:p>
        </p:txBody>
      </p:sp>
    </p:spTree>
    <p:extLst>
      <p:ext uri="{BB962C8B-B14F-4D97-AF65-F5344CB8AC3E}">
        <p14:creationId xmlns:p14="http://schemas.microsoft.com/office/powerpoint/2010/main" val="22421929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133</a:t>
            </a:fld>
            <a:endParaRPr lang="en-US"/>
          </a:p>
        </p:txBody>
      </p:sp>
    </p:spTree>
    <p:extLst>
      <p:ext uri="{BB962C8B-B14F-4D97-AF65-F5344CB8AC3E}">
        <p14:creationId xmlns:p14="http://schemas.microsoft.com/office/powerpoint/2010/main" val="17740360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134</a:t>
            </a:fld>
            <a:endParaRPr lang="en-US"/>
          </a:p>
        </p:txBody>
      </p:sp>
    </p:spTree>
    <p:extLst>
      <p:ext uri="{BB962C8B-B14F-4D97-AF65-F5344CB8AC3E}">
        <p14:creationId xmlns:p14="http://schemas.microsoft.com/office/powerpoint/2010/main" val="25766718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135</a:t>
            </a:fld>
            <a:endParaRPr lang="en-US"/>
          </a:p>
        </p:txBody>
      </p:sp>
    </p:spTree>
    <p:extLst>
      <p:ext uri="{BB962C8B-B14F-4D97-AF65-F5344CB8AC3E}">
        <p14:creationId xmlns:p14="http://schemas.microsoft.com/office/powerpoint/2010/main" val="17119662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136</a:t>
            </a:fld>
            <a:endParaRPr lang="en-US"/>
          </a:p>
        </p:txBody>
      </p:sp>
    </p:spTree>
    <p:extLst>
      <p:ext uri="{BB962C8B-B14F-4D97-AF65-F5344CB8AC3E}">
        <p14:creationId xmlns:p14="http://schemas.microsoft.com/office/powerpoint/2010/main" val="106233214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137</a:t>
            </a:fld>
            <a:endParaRPr lang="en-US"/>
          </a:p>
        </p:txBody>
      </p:sp>
    </p:spTree>
    <p:extLst>
      <p:ext uri="{BB962C8B-B14F-4D97-AF65-F5344CB8AC3E}">
        <p14:creationId xmlns:p14="http://schemas.microsoft.com/office/powerpoint/2010/main" val="233002491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138</a:t>
            </a:fld>
            <a:endParaRPr lang="en-US"/>
          </a:p>
        </p:txBody>
      </p:sp>
    </p:spTree>
    <p:extLst>
      <p:ext uri="{BB962C8B-B14F-4D97-AF65-F5344CB8AC3E}">
        <p14:creationId xmlns:p14="http://schemas.microsoft.com/office/powerpoint/2010/main" val="32725463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139</a:t>
            </a:fld>
            <a:endParaRPr lang="en-US"/>
          </a:p>
        </p:txBody>
      </p:sp>
    </p:spTree>
    <p:extLst>
      <p:ext uri="{BB962C8B-B14F-4D97-AF65-F5344CB8AC3E}">
        <p14:creationId xmlns:p14="http://schemas.microsoft.com/office/powerpoint/2010/main" val="350522295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140</a:t>
            </a:fld>
            <a:endParaRPr lang="en-US"/>
          </a:p>
        </p:txBody>
      </p:sp>
    </p:spTree>
    <p:extLst>
      <p:ext uri="{BB962C8B-B14F-4D97-AF65-F5344CB8AC3E}">
        <p14:creationId xmlns:p14="http://schemas.microsoft.com/office/powerpoint/2010/main" val="350084201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CCA04E-6B68-7941-BCA9-D031D5F908A5}" type="slidenum">
              <a:rPr lang="en-US" smtClean="0"/>
              <a:t>142</a:t>
            </a:fld>
            <a:endParaRPr lang="en-US"/>
          </a:p>
        </p:txBody>
      </p:sp>
    </p:spTree>
    <p:extLst>
      <p:ext uri="{BB962C8B-B14F-4D97-AF65-F5344CB8AC3E}">
        <p14:creationId xmlns:p14="http://schemas.microsoft.com/office/powerpoint/2010/main" val="1872753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3(a),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7</a:t>
            </a:fld>
            <a:endParaRPr lang="en-US"/>
          </a:p>
        </p:txBody>
      </p:sp>
    </p:spTree>
    <p:extLst>
      <p:ext uri="{BB962C8B-B14F-4D97-AF65-F5344CB8AC3E}">
        <p14:creationId xmlns:p14="http://schemas.microsoft.com/office/powerpoint/2010/main" val="3965344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3(b),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8</a:t>
            </a:fld>
            <a:endParaRPr lang="en-US"/>
          </a:p>
        </p:txBody>
      </p:sp>
    </p:spTree>
    <p:extLst>
      <p:ext uri="{BB962C8B-B14F-4D97-AF65-F5344CB8AC3E}">
        <p14:creationId xmlns:p14="http://schemas.microsoft.com/office/powerpoint/2010/main" val="1963354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9</a:t>
            </a:fld>
            <a:endParaRPr lang="en-US"/>
          </a:p>
        </p:txBody>
      </p:sp>
    </p:spTree>
    <p:extLst>
      <p:ext uri="{BB962C8B-B14F-4D97-AF65-F5344CB8AC3E}">
        <p14:creationId xmlns:p14="http://schemas.microsoft.com/office/powerpoint/2010/main" val="38704807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3(d),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10</a:t>
            </a:fld>
            <a:endParaRPr lang="en-US"/>
          </a:p>
        </p:txBody>
      </p:sp>
    </p:spTree>
    <p:extLst>
      <p:ext uri="{BB962C8B-B14F-4D97-AF65-F5344CB8AC3E}">
        <p14:creationId xmlns:p14="http://schemas.microsoft.com/office/powerpoint/2010/main" val="19276454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 3 ( e ), RA 3019</a:t>
            </a:r>
          </a:p>
        </p:txBody>
      </p:sp>
      <p:sp>
        <p:nvSpPr>
          <p:cNvPr id="4" name="Slide Number Placeholder 3"/>
          <p:cNvSpPr>
            <a:spLocks noGrp="1"/>
          </p:cNvSpPr>
          <p:nvPr>
            <p:ph type="sldNum" sz="quarter" idx="5"/>
          </p:nvPr>
        </p:nvSpPr>
        <p:spPr/>
        <p:txBody>
          <a:bodyPr/>
          <a:lstStyle/>
          <a:p>
            <a:fld id="{30CCA04E-6B68-7941-BCA9-D031D5F908A5}" type="slidenum">
              <a:rPr lang="en-US" smtClean="0"/>
              <a:t>11</a:t>
            </a:fld>
            <a:endParaRPr lang="en-US"/>
          </a:p>
        </p:txBody>
      </p:sp>
    </p:spTree>
    <p:extLst>
      <p:ext uri="{BB962C8B-B14F-4D97-AF65-F5344CB8AC3E}">
        <p14:creationId xmlns:p14="http://schemas.microsoft.com/office/powerpoint/2010/main" val="2833049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B942E1CC-BE6C-A849-A188-43F00AACF233}" type="datetimeFigureOut">
              <a:rPr lang="en-US" smtClean="0"/>
              <a:t>4/13/23</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2023521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42E1CC-BE6C-A849-A188-43F00AACF233}" type="datetimeFigureOut">
              <a:rPr lang="en-US" smtClean="0"/>
              <a:t>4/13/23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1321231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B942E1CC-BE6C-A849-A188-43F00AACF233}" type="datetimeFigureOut">
              <a:rPr lang="en-US" smtClean="0"/>
              <a:t>4/13/23</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3460290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42E1CC-BE6C-A849-A188-43F00AACF233}" type="datetimeFigureOut">
              <a:rPr lang="en-US" smtClean="0"/>
              <a:t>4/13/23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4014320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B942E1CC-BE6C-A849-A188-43F00AACF233}" type="datetimeFigureOut">
              <a:rPr lang="en-US" smtClean="0"/>
              <a:t>4/13/23</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1022057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B942E1CC-BE6C-A849-A188-43F00AACF233}" type="datetimeFigureOut">
              <a:rPr lang="en-US" smtClean="0"/>
              <a:t>4/13/23</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2890383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B942E1CC-BE6C-A849-A188-43F00AACF233}" type="datetimeFigureOut">
              <a:rPr lang="en-US" smtClean="0"/>
              <a:t>4/13/23</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200545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42E1CC-BE6C-A849-A188-43F00AACF233}" type="datetimeFigureOut">
              <a:rPr lang="en-US" smtClean="0"/>
              <a:t>4/13/23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4060367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B942E1CC-BE6C-A849-A188-43F00AACF233}" type="datetimeFigureOut">
              <a:rPr lang="en-US" smtClean="0"/>
              <a:t>4/13/23</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2610304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42E1CC-BE6C-A849-A188-43F00AACF233}" type="datetimeFigureOut">
              <a:rPr lang="en-US" smtClean="0"/>
              <a:t>4/13/23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2951253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B942E1CC-BE6C-A849-A188-43F00AACF233}" type="datetimeFigureOut">
              <a:rPr lang="en-US" smtClean="0"/>
              <a:t>4/13/23</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CD2509A3-F433-0F41-99E3-BEC19DAAEE62}" type="slidenum">
              <a:rPr lang="en-US" smtClean="0"/>
              <a:t>‹#›</a:t>
            </a:fld>
            <a:endParaRPr lang="en-US"/>
          </a:p>
        </p:txBody>
      </p:sp>
    </p:spTree>
    <p:extLst>
      <p:ext uri="{BB962C8B-B14F-4D97-AF65-F5344CB8AC3E}">
        <p14:creationId xmlns:p14="http://schemas.microsoft.com/office/powerpoint/2010/main" val="1071790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B942E1CC-BE6C-A849-A188-43F00AACF233}" type="datetimeFigureOut">
              <a:rPr lang="en-US" smtClean="0"/>
              <a:t>4/13/23</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CD2509A3-F433-0F41-99E3-BEC19DAAEE62}" type="slidenum">
              <a:rPr lang="en-US" smtClean="0"/>
              <a:t>‹#›</a:t>
            </a:fld>
            <a:endParaRPr lang="en-US"/>
          </a:p>
        </p:txBody>
      </p:sp>
    </p:spTree>
    <p:extLst>
      <p:ext uri="{BB962C8B-B14F-4D97-AF65-F5344CB8AC3E}">
        <p14:creationId xmlns:p14="http://schemas.microsoft.com/office/powerpoint/2010/main" val="41728778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A5A7D-8C7E-1394-8BDA-664F5AFBE446}"/>
              </a:ext>
            </a:extLst>
          </p:cNvPr>
          <p:cNvSpPr>
            <a:spLocks noGrp="1"/>
          </p:cNvSpPr>
          <p:nvPr>
            <p:ph type="title"/>
          </p:nvPr>
        </p:nvSpPr>
        <p:spPr/>
        <p:txBody>
          <a:bodyPr>
            <a:normAutofit/>
          </a:bodyPr>
          <a:lstStyle/>
          <a:p>
            <a:br>
              <a:rPr lang="en-US" dirty="0"/>
            </a:br>
            <a:r>
              <a:rPr lang="en-US" dirty="0"/>
              <a:t>REPUBLIC ACT  NO. 3019</a:t>
            </a:r>
          </a:p>
        </p:txBody>
      </p:sp>
      <p:sp>
        <p:nvSpPr>
          <p:cNvPr id="3" name="Content Placeholder 2">
            <a:extLst>
              <a:ext uri="{FF2B5EF4-FFF2-40B4-BE49-F238E27FC236}">
                <a16:creationId xmlns:a16="http://schemas.microsoft.com/office/drawing/2014/main" id="{CE339D88-38E4-68D3-5020-E53AD61308EF}"/>
              </a:ext>
            </a:extLst>
          </p:cNvPr>
          <p:cNvSpPr>
            <a:spLocks noGrp="1"/>
          </p:cNvSpPr>
          <p:nvPr>
            <p:ph idx="1"/>
          </p:nvPr>
        </p:nvSpPr>
        <p:spPr/>
        <p:txBody>
          <a:bodyPr>
            <a:normAutofit/>
          </a:bodyPr>
          <a:lstStyle/>
          <a:p>
            <a:pPr algn="just"/>
            <a:r>
              <a:rPr lang="en-US" sz="2400" dirty="0"/>
              <a:t>known as the Anti-Graft and Corrupt Practices Act </a:t>
            </a:r>
          </a:p>
          <a:p>
            <a:pPr algn="just"/>
            <a:r>
              <a:rPr lang="en-US" sz="2400" dirty="0"/>
              <a:t>It was enacted into law on August 17, 1960</a:t>
            </a:r>
          </a:p>
          <a:p>
            <a:pPr algn="just"/>
            <a:r>
              <a:rPr lang="en-US" sz="2400" dirty="0"/>
              <a:t>It was amended by R.A. No. 3047, P.D. No. 77 and B.P. </a:t>
            </a:r>
            <a:r>
              <a:rPr lang="en-US" sz="2400" dirty="0" err="1"/>
              <a:t>Blg</a:t>
            </a:r>
            <a:r>
              <a:rPr lang="en-US" sz="2400" dirty="0"/>
              <a:t>. 195</a:t>
            </a:r>
          </a:p>
          <a:p>
            <a:pPr algn="just"/>
            <a:r>
              <a:rPr lang="en-US" sz="2400" dirty="0"/>
              <a:t>The Anti-Graft Law was enacted under the police power of the State to promote morality in the public service. (</a:t>
            </a:r>
            <a:r>
              <a:rPr lang="en-US" sz="2400" dirty="0" err="1"/>
              <a:t>Morfe</a:t>
            </a:r>
            <a:r>
              <a:rPr lang="en-US" sz="2400" dirty="0"/>
              <a:t> v. </a:t>
            </a:r>
            <a:r>
              <a:rPr lang="en-US" sz="2400" dirty="0" err="1"/>
              <a:t>Mutuc</a:t>
            </a:r>
            <a:r>
              <a:rPr lang="en-US" sz="2400" dirty="0"/>
              <a:t>, 22 SCRA 424)</a:t>
            </a:r>
          </a:p>
        </p:txBody>
      </p:sp>
    </p:spTree>
    <p:extLst>
      <p:ext uri="{BB962C8B-B14F-4D97-AF65-F5344CB8AC3E}">
        <p14:creationId xmlns:p14="http://schemas.microsoft.com/office/powerpoint/2010/main" val="514440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3(d).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85000" lnSpcReduction="10000"/>
          </a:bodyPr>
          <a:lstStyle/>
          <a:p>
            <a:pPr marL="742950" indent="-742950" algn="just">
              <a:buFont typeface="+mj-lt"/>
              <a:buAutoNum type="alphaLcParenR" startAt="4"/>
            </a:pPr>
            <a:r>
              <a:rPr lang="en-US" sz="4000" dirty="0"/>
              <a:t>Accepting or having any member of his family accept employment in a </a:t>
            </a:r>
            <a:r>
              <a:rPr lang="en-US" sz="4000" b="1" dirty="0"/>
              <a:t>private enterprise </a:t>
            </a:r>
            <a:r>
              <a:rPr lang="en-US" sz="4000" dirty="0"/>
              <a:t>which has pending official business with him during the pendency thereof or within one year after his termination. </a:t>
            </a:r>
          </a:p>
        </p:txBody>
      </p:sp>
    </p:spTree>
    <p:extLst>
      <p:ext uri="{BB962C8B-B14F-4D97-AF65-F5344CB8AC3E}">
        <p14:creationId xmlns:p14="http://schemas.microsoft.com/office/powerpoint/2010/main" val="254498895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(g) CASE</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2400" dirty="0"/>
              <a:t>SUPREME COURT DECISION: </a:t>
            </a:r>
          </a:p>
          <a:p>
            <a:pPr algn="just"/>
            <a:r>
              <a:rPr lang="en-US" sz="2400" dirty="0"/>
              <a:t>Like in the present case, the information in the said case charged both public officers and private persons with violation of Sec. 3(g) of RA 3019. </a:t>
            </a:r>
          </a:p>
          <a:p>
            <a:pPr algn="just"/>
            <a:r>
              <a:rPr lang="en-US" sz="2400" dirty="0"/>
              <a:t>Section 9 of RA 3019 buttresses the conclusion that the anti-graft law’s application extends to both public officers and private persons. The said provision, quoted earlier, provides in part that: </a:t>
            </a:r>
          </a:p>
        </p:txBody>
      </p:sp>
    </p:spTree>
    <p:extLst>
      <p:ext uri="{BB962C8B-B14F-4D97-AF65-F5344CB8AC3E}">
        <p14:creationId xmlns:p14="http://schemas.microsoft.com/office/powerpoint/2010/main" val="196224741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(g) CASE</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10000"/>
          </a:bodyPr>
          <a:lstStyle/>
          <a:p>
            <a:pPr algn="just"/>
            <a:r>
              <a:rPr lang="en-US" sz="2400" dirty="0"/>
              <a:t>SUPREME COURT DECISION: </a:t>
            </a:r>
          </a:p>
          <a:p>
            <a:pPr algn="just"/>
            <a:r>
              <a:rPr lang="en-US" sz="2400" dirty="0"/>
              <a:t>Sec. 9. (a) Any public officer or private person committing any of the unlawful acts or omissions enumerated in Sections 3,4,5, and 6 of this Act shall be punished with imprisonment for not less than six years and one month nor more than fifteen years, perpetual disqualification from public office, and confiscation or forfeiture in favor of the Government of any prohibited interest and unexplained wealth manifestly out of proportion to his salary and other lawful income. </a:t>
            </a:r>
          </a:p>
        </p:txBody>
      </p:sp>
    </p:spTree>
    <p:extLst>
      <p:ext uri="{BB962C8B-B14F-4D97-AF65-F5344CB8AC3E}">
        <p14:creationId xmlns:p14="http://schemas.microsoft.com/office/powerpoint/2010/main" val="391703050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2C149-7947-B4A5-C5D0-CFDBB1638659}"/>
              </a:ext>
            </a:extLst>
          </p:cNvPr>
          <p:cNvSpPr>
            <a:spLocks noGrp="1"/>
          </p:cNvSpPr>
          <p:nvPr>
            <p:ph type="title"/>
          </p:nvPr>
        </p:nvSpPr>
        <p:spPr/>
        <p:txBody>
          <a:bodyPr/>
          <a:lstStyle/>
          <a:p>
            <a:r>
              <a:rPr lang="en-US" dirty="0"/>
              <a:t>SEC. 3 (g) CASE</a:t>
            </a:r>
          </a:p>
        </p:txBody>
      </p:sp>
      <p:sp>
        <p:nvSpPr>
          <p:cNvPr id="3" name="Content Placeholder 2">
            <a:extLst>
              <a:ext uri="{FF2B5EF4-FFF2-40B4-BE49-F238E27FC236}">
                <a16:creationId xmlns:a16="http://schemas.microsoft.com/office/drawing/2014/main" id="{326CA424-8367-D9D5-4F2C-F1E0B32A39C4}"/>
              </a:ext>
            </a:extLst>
          </p:cNvPr>
          <p:cNvSpPr>
            <a:spLocks noGrp="1"/>
          </p:cNvSpPr>
          <p:nvPr>
            <p:ph idx="1"/>
          </p:nvPr>
        </p:nvSpPr>
        <p:spPr/>
        <p:txBody>
          <a:bodyPr>
            <a:normAutofit/>
          </a:bodyPr>
          <a:lstStyle/>
          <a:p>
            <a:pPr algn="just"/>
            <a:r>
              <a:rPr lang="en-US" sz="2400" dirty="0"/>
              <a:t>G.R. Nos. 181999 &amp; 182001-04 September 2, 2009</a:t>
            </a:r>
          </a:p>
          <a:p>
            <a:pPr algn="just"/>
            <a:r>
              <a:rPr lang="en-US" sz="2400" dirty="0"/>
              <a:t>Ofelia C. </a:t>
            </a:r>
            <a:r>
              <a:rPr lang="en-US" sz="2400" dirty="0" err="1"/>
              <a:t>Caunan</a:t>
            </a:r>
            <a:r>
              <a:rPr lang="en-US" sz="2400" dirty="0"/>
              <a:t>, petitioner vs. People of the Philippines and Sandiganbayan, respondents. </a:t>
            </a:r>
          </a:p>
          <a:p>
            <a:pPr algn="just"/>
            <a:r>
              <a:rPr lang="en-US" sz="2400" dirty="0"/>
              <a:t>G.R. Nos. 182020-24 </a:t>
            </a:r>
          </a:p>
          <a:p>
            <a:pPr algn="just"/>
            <a:r>
              <a:rPr lang="en-US" sz="2400" dirty="0"/>
              <a:t>Joey P. Marquez, petitioner vs. The Sandiganbayan–Fourth Division and People of the Philippines, respondents </a:t>
            </a:r>
          </a:p>
        </p:txBody>
      </p:sp>
    </p:spTree>
    <p:extLst>
      <p:ext uri="{BB962C8B-B14F-4D97-AF65-F5344CB8AC3E}">
        <p14:creationId xmlns:p14="http://schemas.microsoft.com/office/powerpoint/2010/main" val="42855986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2C149-7947-B4A5-C5D0-CFDBB1638659}"/>
              </a:ext>
            </a:extLst>
          </p:cNvPr>
          <p:cNvSpPr>
            <a:spLocks noGrp="1"/>
          </p:cNvSpPr>
          <p:nvPr>
            <p:ph type="title"/>
          </p:nvPr>
        </p:nvSpPr>
        <p:spPr/>
        <p:txBody>
          <a:bodyPr/>
          <a:lstStyle/>
          <a:p>
            <a:r>
              <a:rPr lang="en-US" dirty="0"/>
              <a:t>SEC. 3 (g) CASE</a:t>
            </a:r>
          </a:p>
        </p:txBody>
      </p:sp>
      <p:sp>
        <p:nvSpPr>
          <p:cNvPr id="3" name="Content Placeholder 2">
            <a:extLst>
              <a:ext uri="{FF2B5EF4-FFF2-40B4-BE49-F238E27FC236}">
                <a16:creationId xmlns:a16="http://schemas.microsoft.com/office/drawing/2014/main" id="{326CA424-8367-D9D5-4F2C-F1E0B32A39C4}"/>
              </a:ext>
            </a:extLst>
          </p:cNvPr>
          <p:cNvSpPr>
            <a:spLocks noGrp="1"/>
          </p:cNvSpPr>
          <p:nvPr>
            <p:ph idx="1"/>
          </p:nvPr>
        </p:nvSpPr>
        <p:spPr/>
        <p:txBody>
          <a:bodyPr>
            <a:normAutofit fontScale="70000" lnSpcReduction="20000"/>
          </a:bodyPr>
          <a:lstStyle/>
          <a:p>
            <a:pPr algn="just"/>
            <a:r>
              <a:rPr lang="en-US" sz="2400" dirty="0"/>
              <a:t>FACTS: </a:t>
            </a:r>
          </a:p>
          <a:p>
            <a:pPr algn="just"/>
            <a:r>
              <a:rPr lang="en-US" sz="2400" dirty="0"/>
              <a:t>Both petitioners insist that the fact of overpricing, upon which the charge against them of graft and corruption is based, had not been established by the quantum of evidence required in criminal cases, i.e., proof beyond reasonable doubt. Petitioners maintain that the evidence of overpricing, consisting of the report of the Special Audit Team and the testimony thereon of Bermudez, constitutes hearsay and, as such, is inadmissible against them. In addition, petitioner Marquez points out that the finding of overpricing was not shown to a reliable degree of certainty as required by COA Memorandum No. 97-012 dated March 31, 1997. In all, petitioners asseverate that, as the overpricing was not sufficiently established, necessarily, the last criminal intent of Section 3(g) of RA No. 3019 – a contract or transaction grossly and manifestly disadvantageous to the government – was not proven. </a:t>
            </a:r>
          </a:p>
        </p:txBody>
      </p:sp>
    </p:spTree>
    <p:extLst>
      <p:ext uri="{BB962C8B-B14F-4D97-AF65-F5344CB8AC3E}">
        <p14:creationId xmlns:p14="http://schemas.microsoft.com/office/powerpoint/2010/main" val="192767681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2C149-7947-B4A5-C5D0-CFDBB1638659}"/>
              </a:ext>
            </a:extLst>
          </p:cNvPr>
          <p:cNvSpPr>
            <a:spLocks noGrp="1"/>
          </p:cNvSpPr>
          <p:nvPr>
            <p:ph type="title"/>
          </p:nvPr>
        </p:nvSpPr>
        <p:spPr/>
        <p:txBody>
          <a:bodyPr/>
          <a:lstStyle/>
          <a:p>
            <a:r>
              <a:rPr lang="en-US" dirty="0"/>
              <a:t>SEC. 3 (g) CASE</a:t>
            </a:r>
          </a:p>
        </p:txBody>
      </p:sp>
      <p:sp>
        <p:nvSpPr>
          <p:cNvPr id="3" name="Content Placeholder 2">
            <a:extLst>
              <a:ext uri="{FF2B5EF4-FFF2-40B4-BE49-F238E27FC236}">
                <a16:creationId xmlns:a16="http://schemas.microsoft.com/office/drawing/2014/main" id="{326CA424-8367-D9D5-4F2C-F1E0B32A39C4}"/>
              </a:ext>
            </a:extLst>
          </p:cNvPr>
          <p:cNvSpPr>
            <a:spLocks noGrp="1"/>
          </p:cNvSpPr>
          <p:nvPr>
            <p:ph idx="1"/>
          </p:nvPr>
        </p:nvSpPr>
        <p:spPr/>
        <p:txBody>
          <a:bodyPr>
            <a:normAutofit/>
          </a:bodyPr>
          <a:lstStyle/>
          <a:p>
            <a:pPr algn="just"/>
            <a:r>
              <a:rPr lang="en-US" sz="2400" dirty="0"/>
              <a:t>Supreme Court Decision: </a:t>
            </a:r>
          </a:p>
          <a:p>
            <a:pPr algn="just"/>
            <a:r>
              <a:rPr lang="en-US" sz="2400" dirty="0"/>
              <a:t>For a charge under Section 3(g) to prosper, the following elements must be present: </a:t>
            </a:r>
          </a:p>
          <a:p>
            <a:pPr marL="914400" lvl="1" indent="-457200" algn="just">
              <a:buFont typeface="+mj-lt"/>
              <a:buAutoNum type="arabicParenR"/>
            </a:pPr>
            <a:r>
              <a:rPr lang="en-US" sz="2200" dirty="0"/>
              <a:t>That the accused is a public officer; </a:t>
            </a:r>
          </a:p>
          <a:p>
            <a:pPr marL="914400" lvl="1" indent="-457200" algn="just">
              <a:buFont typeface="+mj-lt"/>
              <a:buAutoNum type="arabicParenR"/>
            </a:pPr>
            <a:r>
              <a:rPr lang="en-US" sz="2200" dirty="0"/>
              <a:t>That he entered into a contract or transaction on behalf of the government; and </a:t>
            </a:r>
          </a:p>
          <a:p>
            <a:pPr marL="914400" lvl="1" indent="-457200" algn="just">
              <a:buFont typeface="+mj-lt"/>
              <a:buAutoNum type="arabicParenR"/>
            </a:pPr>
            <a:r>
              <a:rPr lang="en-US" sz="2200" dirty="0"/>
              <a:t>That such contract or transaction is grossly and manifestly disadvantageous to the government. </a:t>
            </a:r>
          </a:p>
        </p:txBody>
      </p:sp>
    </p:spTree>
    <p:extLst>
      <p:ext uri="{BB962C8B-B14F-4D97-AF65-F5344CB8AC3E}">
        <p14:creationId xmlns:p14="http://schemas.microsoft.com/office/powerpoint/2010/main" val="276312962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2C149-7947-B4A5-C5D0-CFDBB1638659}"/>
              </a:ext>
            </a:extLst>
          </p:cNvPr>
          <p:cNvSpPr>
            <a:spLocks noGrp="1"/>
          </p:cNvSpPr>
          <p:nvPr>
            <p:ph type="title"/>
          </p:nvPr>
        </p:nvSpPr>
        <p:spPr/>
        <p:txBody>
          <a:bodyPr/>
          <a:lstStyle/>
          <a:p>
            <a:r>
              <a:rPr lang="en-US" dirty="0"/>
              <a:t>SEC. 3 (g) CASE</a:t>
            </a:r>
          </a:p>
        </p:txBody>
      </p:sp>
      <p:sp>
        <p:nvSpPr>
          <p:cNvPr id="3" name="Content Placeholder 2">
            <a:extLst>
              <a:ext uri="{FF2B5EF4-FFF2-40B4-BE49-F238E27FC236}">
                <a16:creationId xmlns:a16="http://schemas.microsoft.com/office/drawing/2014/main" id="{326CA424-8367-D9D5-4F2C-F1E0B32A39C4}"/>
              </a:ext>
            </a:extLst>
          </p:cNvPr>
          <p:cNvSpPr>
            <a:spLocks noGrp="1"/>
          </p:cNvSpPr>
          <p:nvPr>
            <p:ph idx="1"/>
          </p:nvPr>
        </p:nvSpPr>
        <p:spPr/>
        <p:txBody>
          <a:bodyPr>
            <a:normAutofit fontScale="70000" lnSpcReduction="20000"/>
          </a:bodyPr>
          <a:lstStyle/>
          <a:p>
            <a:pPr algn="just"/>
            <a:endParaRPr lang="en-US" sz="2400" dirty="0"/>
          </a:p>
          <a:p>
            <a:pPr algn="just"/>
            <a:r>
              <a:rPr lang="en-US" sz="2400" dirty="0"/>
              <a:t>Supreme Court Decision: </a:t>
            </a:r>
          </a:p>
          <a:p>
            <a:pPr algn="just"/>
            <a:r>
              <a:rPr lang="en-US" sz="2400" dirty="0"/>
              <a:t>The presence of the first two elements of the crime is not disputed. Hence, the threshold question we should resolve is whether the </a:t>
            </a:r>
            <a:r>
              <a:rPr lang="en-US" sz="2400" dirty="0" err="1"/>
              <a:t>walis</a:t>
            </a:r>
            <a:r>
              <a:rPr lang="en-US" sz="2400" dirty="0"/>
              <a:t> </a:t>
            </a:r>
            <a:r>
              <a:rPr lang="en-US" sz="2400" dirty="0" err="1"/>
              <a:t>tingting</a:t>
            </a:r>
            <a:r>
              <a:rPr lang="en-US" sz="2400" dirty="0"/>
              <a:t> purchase contracts were grossly and manifestly injurious or disadvantageous to the government. </a:t>
            </a:r>
          </a:p>
          <a:p>
            <a:pPr algn="just"/>
            <a:r>
              <a:rPr lang="en-US" sz="2400" dirty="0"/>
              <a:t>We agree with petitioners that the fact of overpricing is embedded in the third criminal element of Section 3(g) of RA No. 3019. Given the factual milieu of this case, the subject contracts would be grossly and manifestly disadvantageous to the government if characterized by an overpriced procurement. However, the gross and manifest disadvantage to the government was not sufficiently shown because the conclusion of overpricing was erroneous since it was not also adequately proven. Thus, we grant the petitions. </a:t>
            </a:r>
          </a:p>
        </p:txBody>
      </p:sp>
    </p:spTree>
    <p:extLst>
      <p:ext uri="{BB962C8B-B14F-4D97-AF65-F5344CB8AC3E}">
        <p14:creationId xmlns:p14="http://schemas.microsoft.com/office/powerpoint/2010/main" val="344264949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2C149-7947-B4A5-C5D0-CFDBB1638659}"/>
              </a:ext>
            </a:extLst>
          </p:cNvPr>
          <p:cNvSpPr>
            <a:spLocks noGrp="1"/>
          </p:cNvSpPr>
          <p:nvPr>
            <p:ph type="title"/>
          </p:nvPr>
        </p:nvSpPr>
        <p:spPr/>
        <p:txBody>
          <a:bodyPr/>
          <a:lstStyle/>
          <a:p>
            <a:r>
              <a:rPr lang="en-US" dirty="0"/>
              <a:t>SEC. 3 (g) CASE</a:t>
            </a:r>
          </a:p>
        </p:txBody>
      </p:sp>
      <p:sp>
        <p:nvSpPr>
          <p:cNvPr id="3" name="Content Placeholder 2">
            <a:extLst>
              <a:ext uri="{FF2B5EF4-FFF2-40B4-BE49-F238E27FC236}">
                <a16:creationId xmlns:a16="http://schemas.microsoft.com/office/drawing/2014/main" id="{326CA424-8367-D9D5-4F2C-F1E0B32A39C4}"/>
              </a:ext>
            </a:extLst>
          </p:cNvPr>
          <p:cNvSpPr>
            <a:spLocks noGrp="1"/>
          </p:cNvSpPr>
          <p:nvPr>
            <p:ph idx="1"/>
          </p:nvPr>
        </p:nvSpPr>
        <p:spPr/>
        <p:txBody>
          <a:bodyPr>
            <a:normAutofit fontScale="92500" lnSpcReduction="10000"/>
          </a:bodyPr>
          <a:lstStyle/>
          <a:p>
            <a:pPr algn="just"/>
            <a:endParaRPr lang="en-US" sz="2400" dirty="0"/>
          </a:p>
          <a:p>
            <a:pPr algn="just"/>
            <a:r>
              <a:rPr lang="en-US" sz="2400" dirty="0"/>
              <a:t>Supreme Court Decision: </a:t>
            </a:r>
          </a:p>
          <a:p>
            <a:pPr algn="just"/>
            <a:r>
              <a:rPr lang="en-US" sz="2400" dirty="0"/>
              <a:t>WHEREFORE, premises considered, the Decision dated August 30, 2007 and Resolution dated March 10, 2008 of the Sandiganbayan in Criminal Case Nos. 27944, 27946, 27952, 27953, &amp; 27954 are REVERSED and SET ASIDE. Petitioners Joey P. Marquez in GR Nos. 182020-24  and Ofelia C. </a:t>
            </a:r>
            <a:r>
              <a:rPr lang="en-US" sz="2400" dirty="0" err="1"/>
              <a:t>Caunan</a:t>
            </a:r>
            <a:r>
              <a:rPr lang="en-US" sz="2400" dirty="0"/>
              <a:t> in GR Nos. 181999 and 182001-04 are ACQUITTED of the charges against them. Costs de </a:t>
            </a:r>
            <a:r>
              <a:rPr lang="en-US" sz="2400" dirty="0" err="1"/>
              <a:t>oficio</a:t>
            </a:r>
            <a:r>
              <a:rPr lang="en-US" sz="2400" dirty="0"/>
              <a:t>. </a:t>
            </a:r>
          </a:p>
          <a:p>
            <a:pPr algn="just"/>
            <a:r>
              <a:rPr lang="en-US" sz="2400" dirty="0"/>
              <a:t>SO ORDERED. </a:t>
            </a:r>
          </a:p>
        </p:txBody>
      </p:sp>
    </p:spTree>
    <p:extLst>
      <p:ext uri="{BB962C8B-B14F-4D97-AF65-F5344CB8AC3E}">
        <p14:creationId xmlns:p14="http://schemas.microsoft.com/office/powerpoint/2010/main" val="333833324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(h).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marL="742950" indent="-742950" algn="just">
              <a:buFont typeface="+mj-lt"/>
              <a:buAutoNum type="alphaLcParenR" startAt="8"/>
            </a:pPr>
            <a:r>
              <a:rPr lang="en-US" sz="4000" dirty="0"/>
              <a:t>Directly or indirectly having financial or pecuniary interest in any business, contract or transaction in connection with which he intervenes or takes part in his official capacity, or in which he is prohibited by the Constitution or by any law from having any interest. </a:t>
            </a:r>
          </a:p>
        </p:txBody>
      </p:sp>
    </p:spTree>
    <p:extLst>
      <p:ext uri="{BB962C8B-B14F-4D97-AF65-F5344CB8AC3E}">
        <p14:creationId xmlns:p14="http://schemas.microsoft.com/office/powerpoint/2010/main" val="42636989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ELEMENTS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62500" lnSpcReduction="20000"/>
          </a:bodyPr>
          <a:lstStyle/>
          <a:p>
            <a:pPr marL="742950" indent="-742950" algn="just">
              <a:buFont typeface="+mj-lt"/>
              <a:buAutoNum type="arabicParenR"/>
            </a:pPr>
            <a:r>
              <a:rPr lang="en-US" sz="4000" dirty="0"/>
              <a:t>That the accused is a public officer; </a:t>
            </a:r>
          </a:p>
          <a:p>
            <a:pPr marL="742950" indent="-742950" algn="just">
              <a:buFont typeface="+mj-lt"/>
              <a:buAutoNum type="arabicParenR"/>
            </a:pPr>
            <a:r>
              <a:rPr lang="en-US" sz="4000" dirty="0"/>
              <a:t>He has a direct or indirect financial or pecuniary interest in any business, contract, or transaction; </a:t>
            </a:r>
          </a:p>
          <a:p>
            <a:pPr marL="742950" indent="-742950" algn="just">
              <a:buFont typeface="+mj-lt"/>
              <a:buAutoNum type="arabicParenR"/>
            </a:pPr>
            <a:r>
              <a:rPr lang="en-US" sz="4000" dirty="0"/>
              <a:t>He either: (a) intervenes or takes part in his official capacity in connection with such interest, or (b) is prohibited from having such interest by the Constitution or by law. </a:t>
            </a:r>
          </a:p>
        </p:txBody>
      </p:sp>
    </p:spTree>
    <p:extLst>
      <p:ext uri="{BB962C8B-B14F-4D97-AF65-F5344CB8AC3E}">
        <p14:creationId xmlns:p14="http://schemas.microsoft.com/office/powerpoint/2010/main" val="401402519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ACTUAL INTERVENTIONREQUIRED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55000" lnSpcReduction="20000"/>
          </a:bodyPr>
          <a:lstStyle/>
          <a:p>
            <a:pPr algn="just"/>
            <a:r>
              <a:rPr lang="en-US" sz="4000" dirty="0"/>
              <a:t>What is contemplated in Section 3(h) of the anti-graft law is the actual intervention in the transaction in which one has financial or pecuniary interest in order that liability may attach. (Opinion No. 306, series 1961 and Opinion No. 94, series 1972 of the Secretary of Justice). The official need not dispose his shares in the corporation as long as he does not do anything for the firm in its contract with the office. For the law aims to prevent the dominant use of influence, authority and power. (Trieste, Sr. v. Sandiganbayan, 145 SCRA 508)</a:t>
            </a:r>
          </a:p>
        </p:txBody>
      </p:sp>
    </p:spTree>
    <p:extLst>
      <p:ext uri="{BB962C8B-B14F-4D97-AF65-F5344CB8AC3E}">
        <p14:creationId xmlns:p14="http://schemas.microsoft.com/office/powerpoint/2010/main" val="1537767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(e).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85000" lnSpcReduction="20000"/>
          </a:bodyPr>
          <a:lstStyle/>
          <a:p>
            <a:pPr marL="742950" indent="-742950" algn="just">
              <a:buFont typeface="+mj-lt"/>
              <a:buAutoNum type="alphaLcParenR" startAt="5"/>
            </a:pPr>
            <a:r>
              <a:rPr lang="en-US" sz="2800" dirty="0"/>
              <a:t>Causing any undue injury to any party, including the government, or giving any private party any unwarranted benefits, advantage or preference in the discharge of his official, administrative or judicial functions through manifest partiality, evident bad faith or gross inexcusable negligence. This provision shall apply to officers and employees of offices or government corporations charged with the grant of licenses or permits or other concessions. </a:t>
            </a:r>
          </a:p>
        </p:txBody>
      </p:sp>
    </p:spTree>
    <p:extLst>
      <p:ext uri="{BB962C8B-B14F-4D97-AF65-F5344CB8AC3E}">
        <p14:creationId xmlns:p14="http://schemas.microsoft.com/office/powerpoint/2010/main" val="169089033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a:bodyPr>
          <a:lstStyle/>
          <a:p>
            <a:pPr algn="just"/>
            <a:r>
              <a:rPr lang="en-US" sz="2800" dirty="0"/>
              <a:t>G.R. No. 149175 October 25, 2005 </a:t>
            </a:r>
          </a:p>
          <a:p>
            <a:pPr algn="just"/>
            <a:r>
              <a:rPr lang="en-US" sz="2800" dirty="0"/>
              <a:t>Jaime H. Domingo, petitioner vs. Hon. Sandiganbayan and People of the Philippines, respondents. </a:t>
            </a:r>
          </a:p>
          <a:p>
            <a:pPr algn="just"/>
            <a:r>
              <a:rPr lang="en-US" sz="2800" dirty="0"/>
              <a:t>G.R. No. 149406 </a:t>
            </a:r>
          </a:p>
          <a:p>
            <a:pPr algn="just"/>
            <a:r>
              <a:rPr lang="en-US" sz="2800" dirty="0"/>
              <a:t>Diosdado T. Garcia, petitioner, vs. People of the Philippines, respondent. </a:t>
            </a:r>
          </a:p>
        </p:txBody>
      </p:sp>
    </p:spTree>
    <p:extLst>
      <p:ext uri="{BB962C8B-B14F-4D97-AF65-F5344CB8AC3E}">
        <p14:creationId xmlns:p14="http://schemas.microsoft.com/office/powerpoint/2010/main" val="118641702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fontScale="92500" lnSpcReduction="20000"/>
          </a:bodyPr>
          <a:lstStyle/>
          <a:p>
            <a:pPr algn="just"/>
            <a:r>
              <a:rPr lang="en-US" sz="2400" dirty="0"/>
              <a:t>Sandiganbayan Decision: </a:t>
            </a:r>
          </a:p>
          <a:p>
            <a:pPr algn="just"/>
            <a:r>
              <a:rPr lang="en-US" sz="2400" dirty="0"/>
              <a:t>WHEREFORE, premises considered, judgment is hereby rendered, finding accused Jaime Domingo y </a:t>
            </a:r>
            <a:r>
              <a:rPr lang="en-US" sz="2400" dirty="0" err="1"/>
              <a:t>Halili</a:t>
            </a:r>
            <a:r>
              <a:rPr lang="en-US" sz="2400" dirty="0"/>
              <a:t> and Diosdado Garcia y </a:t>
            </a:r>
            <a:r>
              <a:rPr lang="en-US" sz="2400" dirty="0" err="1"/>
              <a:t>Tabelisma</a:t>
            </a:r>
            <a:r>
              <a:rPr lang="en-US" sz="2400" dirty="0"/>
              <a:t> GUILTY of Violation of Sec. 3(h) of RA 3019 as amended and applying the Indeterminate Sentence Law, they are hereby sentenced to suffer imprisonment of six (6) years and one (1) month as minimum to ten years and one (1) day as maximum. Accused Jaime H. Domingo is further disqualified perpetually from holding public office. </a:t>
            </a:r>
          </a:p>
          <a:p>
            <a:pPr algn="just"/>
            <a:r>
              <a:rPr lang="en-US" sz="2400" dirty="0"/>
              <a:t>SO ORDERED. </a:t>
            </a:r>
          </a:p>
        </p:txBody>
      </p:sp>
    </p:spTree>
    <p:extLst>
      <p:ext uri="{BB962C8B-B14F-4D97-AF65-F5344CB8AC3E}">
        <p14:creationId xmlns:p14="http://schemas.microsoft.com/office/powerpoint/2010/main" val="167064245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a:bodyPr>
          <a:lstStyle/>
          <a:p>
            <a:pPr algn="just"/>
            <a:r>
              <a:rPr lang="en-US" sz="2400" dirty="0"/>
              <a:t>Supreme Court Decision: </a:t>
            </a:r>
          </a:p>
          <a:p>
            <a:pPr algn="just"/>
            <a:r>
              <a:rPr lang="en-US" sz="2400" dirty="0"/>
              <a:t>Under Section 3(h) of R.A. 3019, the person liable is any public officer who directly or indirectly has financial or pecuniary interest in any </a:t>
            </a:r>
            <a:r>
              <a:rPr lang="en-US" sz="2200" dirty="0"/>
              <a:t>business, contract or transaction in connection with which he intervenes or takes part in his official capacity, or in which he is prohibited by the Constitution or by any law from having any interest. </a:t>
            </a:r>
          </a:p>
        </p:txBody>
      </p:sp>
    </p:spTree>
    <p:extLst>
      <p:ext uri="{BB962C8B-B14F-4D97-AF65-F5344CB8AC3E}">
        <p14:creationId xmlns:p14="http://schemas.microsoft.com/office/powerpoint/2010/main" val="37671439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lnSpcReduction="10000"/>
          </a:bodyPr>
          <a:lstStyle/>
          <a:p>
            <a:pPr algn="just"/>
            <a:r>
              <a:rPr lang="en-US" sz="2400" dirty="0"/>
              <a:t>Supreme Court Decision: </a:t>
            </a:r>
          </a:p>
          <a:p>
            <a:pPr algn="just"/>
            <a:r>
              <a:rPr lang="en-US" sz="2400" dirty="0"/>
              <a:t>The essential elements of the violation of said provision are as follows: </a:t>
            </a:r>
          </a:p>
          <a:p>
            <a:pPr marL="914400" lvl="1" indent="-457200" algn="just">
              <a:buFont typeface="+mj-lt"/>
              <a:buAutoNum type="arabicParenR"/>
            </a:pPr>
            <a:r>
              <a:rPr lang="en-US" sz="2200" dirty="0"/>
              <a:t>The accused is a public officer; </a:t>
            </a:r>
          </a:p>
          <a:p>
            <a:pPr marL="914400" lvl="1" indent="-457200" algn="just">
              <a:buFont typeface="+mj-lt"/>
              <a:buAutoNum type="arabicParenR"/>
            </a:pPr>
            <a:r>
              <a:rPr lang="en-US" sz="2200" dirty="0"/>
              <a:t>He has a direct or indirect financial or pecuniary interest in any business, contract or transaction; </a:t>
            </a:r>
          </a:p>
          <a:p>
            <a:pPr marL="914400" lvl="1" indent="-457200" algn="just">
              <a:buFont typeface="+mj-lt"/>
              <a:buAutoNum type="arabicParenR"/>
            </a:pPr>
            <a:r>
              <a:rPr lang="en-US" sz="2200" dirty="0"/>
              <a:t>He either: a) intervenes or takes part in his official capacity in connection with such interest or b) is prohibited from having such interest by the Constitution or by law. </a:t>
            </a:r>
          </a:p>
        </p:txBody>
      </p:sp>
    </p:spTree>
    <p:extLst>
      <p:ext uri="{BB962C8B-B14F-4D97-AF65-F5344CB8AC3E}">
        <p14:creationId xmlns:p14="http://schemas.microsoft.com/office/powerpoint/2010/main" val="208477000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fontScale="92500" lnSpcReduction="10000"/>
          </a:bodyPr>
          <a:lstStyle/>
          <a:p>
            <a:pPr algn="just"/>
            <a:r>
              <a:rPr lang="en-US" sz="2400" dirty="0"/>
              <a:t>Supreme Court Decision: </a:t>
            </a:r>
          </a:p>
          <a:p>
            <a:pPr algn="just"/>
            <a:r>
              <a:rPr lang="en-US" sz="2400" dirty="0"/>
              <a:t>In other words, there are two modes by which a public officer who has a direct or indirect financial or pecuniary interest in any business, contract, or transaction may violate Section 3(h) of R.A. 3019. </a:t>
            </a:r>
          </a:p>
          <a:p>
            <a:pPr lvl="1" algn="just"/>
            <a:r>
              <a:rPr lang="en-US" sz="2200" dirty="0"/>
              <a:t>The first mode is when the public officer intervenes or takes part in his official capacity in connection with his financial or pecuniary interest in any business, contract or transaction. </a:t>
            </a:r>
          </a:p>
          <a:p>
            <a:pPr lvl="1" algn="just"/>
            <a:r>
              <a:rPr lang="en-US" sz="2200" dirty="0"/>
              <a:t>The second mode is when he is prohibited from having such an interest by the Constitution or by law. </a:t>
            </a:r>
          </a:p>
        </p:txBody>
      </p:sp>
    </p:spTree>
    <p:extLst>
      <p:ext uri="{BB962C8B-B14F-4D97-AF65-F5344CB8AC3E}">
        <p14:creationId xmlns:p14="http://schemas.microsoft.com/office/powerpoint/2010/main" val="235717270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a:bodyPr>
          <a:lstStyle/>
          <a:p>
            <a:pPr algn="just"/>
            <a:r>
              <a:rPr lang="en-US" sz="2400" dirty="0"/>
              <a:t>Supreme Court Decision: </a:t>
            </a:r>
          </a:p>
          <a:p>
            <a:pPr algn="just"/>
            <a:r>
              <a:rPr lang="en-US" sz="2400" dirty="0"/>
              <a:t>Petitioner Domingo, in his official capacity as mayor of San Manuel, Isabela, violated the </a:t>
            </a:r>
            <a:r>
              <a:rPr lang="en-US" sz="2400" dirty="0" err="1"/>
              <a:t>aforestated</a:t>
            </a:r>
            <a:r>
              <a:rPr lang="en-US" sz="2400" dirty="0"/>
              <a:t> provision via the first mode, that is, by intervening or taking part in his official capacity in connection with his financial or pecuniary interest in the transaction regarding the supply and delivery of mixed gravel and sand to the constituent barangays. </a:t>
            </a:r>
          </a:p>
        </p:txBody>
      </p:sp>
    </p:spTree>
    <p:extLst>
      <p:ext uri="{BB962C8B-B14F-4D97-AF65-F5344CB8AC3E}">
        <p14:creationId xmlns:p14="http://schemas.microsoft.com/office/powerpoint/2010/main" val="302840253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fontScale="92500" lnSpcReduction="20000"/>
          </a:bodyPr>
          <a:lstStyle/>
          <a:p>
            <a:pPr algn="just"/>
            <a:endParaRPr lang="en-US" sz="2400" dirty="0"/>
          </a:p>
          <a:p>
            <a:pPr algn="just"/>
            <a:r>
              <a:rPr lang="en-US" sz="2400" dirty="0"/>
              <a:t>Supreme Court Decision: </a:t>
            </a:r>
          </a:p>
          <a:p>
            <a:pPr algn="just"/>
            <a:r>
              <a:rPr lang="en-US" sz="2400" dirty="0"/>
              <a:t>In fine, the Court believes that accused Mayor Domingo entered into a business transaction with his own municipality in clear violation of the provisions of Sec. 3(h) of R.A. 3019 which prohibits any public officer from “directly or indirectly having financial or pecuniary interest in any business, contract or transaction in connection with which he intervenes or takes part in his official capacity, or in which he is prohibited by the Constitution or by any law from having any interest.”</a:t>
            </a:r>
          </a:p>
          <a:p>
            <a:pPr algn="just"/>
            <a:endParaRPr lang="en-US" sz="2400" dirty="0"/>
          </a:p>
        </p:txBody>
      </p:sp>
    </p:spTree>
    <p:extLst>
      <p:ext uri="{BB962C8B-B14F-4D97-AF65-F5344CB8AC3E}">
        <p14:creationId xmlns:p14="http://schemas.microsoft.com/office/powerpoint/2010/main" val="106463204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fontScale="85000" lnSpcReduction="10000"/>
          </a:bodyPr>
          <a:lstStyle/>
          <a:p>
            <a:pPr algn="just"/>
            <a:endParaRPr lang="en-US" sz="2400" dirty="0"/>
          </a:p>
          <a:p>
            <a:pPr algn="just"/>
            <a:r>
              <a:rPr lang="en-US" sz="2400" dirty="0"/>
              <a:t>Supreme Court Decision: </a:t>
            </a:r>
          </a:p>
          <a:p>
            <a:pPr algn="just"/>
            <a:r>
              <a:rPr lang="en-US" sz="2400" dirty="0"/>
              <a:t>As municipal mayor, accused was directly responsible for the prosecution of the multi-purpose pavement project in connection with which, the sand and gravel were delivered to the different barangays. He was the one who approved the payment for these deliveries and he co-signed the two checks where he was named as payee as well as the check, which although made payable to D.T. Garcia Construction, was indorsed to the municipal treasurer and subsequently </a:t>
            </a:r>
            <a:r>
              <a:rPr lang="en-US" sz="2400" dirty="0" err="1"/>
              <a:t>encashed</a:t>
            </a:r>
            <a:r>
              <a:rPr lang="en-US" sz="2400" dirty="0"/>
              <a:t> to replenish the various cash items of accused Domingo. </a:t>
            </a:r>
          </a:p>
          <a:p>
            <a:pPr algn="just"/>
            <a:endParaRPr lang="en-US" sz="2400" dirty="0"/>
          </a:p>
        </p:txBody>
      </p:sp>
    </p:spTree>
    <p:extLst>
      <p:ext uri="{BB962C8B-B14F-4D97-AF65-F5344CB8AC3E}">
        <p14:creationId xmlns:p14="http://schemas.microsoft.com/office/powerpoint/2010/main" val="69362254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fontScale="85000" lnSpcReduction="10000"/>
          </a:bodyPr>
          <a:lstStyle/>
          <a:p>
            <a:pPr algn="just"/>
            <a:r>
              <a:rPr lang="en-US" sz="2400" dirty="0"/>
              <a:t>Supreme Court Decision: </a:t>
            </a:r>
          </a:p>
          <a:p>
            <a:pPr algn="just"/>
            <a:r>
              <a:rPr lang="en-US" sz="2400" dirty="0"/>
              <a:t>The Court is also convinced that accused Diosdado T. Garcia should be held liable as co-conspirator to the crime for having allowed his firm to be used as a front or dummy by Domingo. Contrary to Garcia’s claim that he had been constrained to go along with Domingo because of the latter’s moral ascendancy over him, it appears that Garcia willingly went along with the scheme to cover up accused Domingo’s business transaction with the municipality because Domingo had promised to give him a project in exchange for his cooperation. Hence, he shares equal guilt with the mayor for which he should be held answerable. </a:t>
            </a:r>
          </a:p>
        </p:txBody>
      </p:sp>
    </p:spTree>
    <p:extLst>
      <p:ext uri="{BB962C8B-B14F-4D97-AF65-F5344CB8AC3E}">
        <p14:creationId xmlns:p14="http://schemas.microsoft.com/office/powerpoint/2010/main" val="121329629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fontScale="85000" lnSpcReduction="20000"/>
          </a:bodyPr>
          <a:lstStyle/>
          <a:p>
            <a:pPr algn="just"/>
            <a:r>
              <a:rPr lang="en-US" sz="2400" dirty="0"/>
              <a:t>Supreme Court Decision: </a:t>
            </a:r>
          </a:p>
          <a:p>
            <a:pPr algn="just"/>
            <a:r>
              <a:rPr lang="en-US" sz="2400" dirty="0"/>
              <a:t>The prosecution’s evidence has established the conspiracy beyond reasonable doubt. The flimsy excuses given by petitioner Garcia cannot overturn the same. That the checks were made payable to petitioner Domingo instead of petitioner Garcia’s D.T. Garcia Construction Supply company could only have been done through petitioner Garcia’s active cooperation. Finally, petitioner Garcia’s admitted acts of attempting to cover up the transactions strongly point to his involvement therein. </a:t>
            </a:r>
          </a:p>
          <a:p>
            <a:pPr algn="just"/>
            <a:r>
              <a:rPr lang="en-US" sz="2400" dirty="0"/>
              <a:t>Petitioner Garcia is, therefore, equally liable with petitioner Domingo pursuant to Section 9(a) of R.A. No. 3019. </a:t>
            </a:r>
          </a:p>
        </p:txBody>
      </p:sp>
    </p:spTree>
    <p:extLst>
      <p:ext uri="{BB962C8B-B14F-4D97-AF65-F5344CB8AC3E}">
        <p14:creationId xmlns:p14="http://schemas.microsoft.com/office/powerpoint/2010/main" val="3859428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(f).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marL="742950" indent="-742950" algn="just">
              <a:buFont typeface="+mj-lt"/>
              <a:buAutoNum type="alphaLcParenR" startAt="6"/>
            </a:pPr>
            <a:r>
              <a:rPr lang="en-US" sz="3100" dirty="0"/>
              <a:t>Neglecting or refusing, after due demand or request, without sufficient justification, to act within a reasonable time on any matter pending before him for the purpose of obtaining directly or indirectly, from any person interested in the matter some pecuniary or material benefit or advantage, or for the purpose of favoring his own interest or giving undue advantage in favor of or discriminating against any other interested party. </a:t>
            </a:r>
          </a:p>
          <a:p>
            <a:pPr marL="742950" indent="-742950" algn="just">
              <a:buFont typeface="+mj-lt"/>
              <a:buAutoNum type="alphaLcParenR" startAt="6"/>
            </a:pPr>
            <a:endParaRPr lang="en-US" sz="2400" dirty="0"/>
          </a:p>
        </p:txBody>
      </p:sp>
    </p:spTree>
    <p:extLst>
      <p:ext uri="{BB962C8B-B14F-4D97-AF65-F5344CB8AC3E}">
        <p14:creationId xmlns:p14="http://schemas.microsoft.com/office/powerpoint/2010/main" val="213547481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051A5-C2D5-A535-6819-C06D5DD12378}"/>
              </a:ext>
            </a:extLst>
          </p:cNvPr>
          <p:cNvSpPr>
            <a:spLocks noGrp="1"/>
          </p:cNvSpPr>
          <p:nvPr>
            <p:ph type="title"/>
          </p:nvPr>
        </p:nvSpPr>
        <p:spPr/>
        <p:txBody>
          <a:bodyPr/>
          <a:lstStyle/>
          <a:p>
            <a:r>
              <a:rPr lang="en-US" dirty="0"/>
              <a:t>SEC. 3 (h) CASE</a:t>
            </a:r>
          </a:p>
        </p:txBody>
      </p:sp>
      <p:sp>
        <p:nvSpPr>
          <p:cNvPr id="3" name="Content Placeholder 2">
            <a:extLst>
              <a:ext uri="{FF2B5EF4-FFF2-40B4-BE49-F238E27FC236}">
                <a16:creationId xmlns:a16="http://schemas.microsoft.com/office/drawing/2014/main" id="{F866AD97-5918-69AC-F48F-46E9CF4F3C79}"/>
              </a:ext>
            </a:extLst>
          </p:cNvPr>
          <p:cNvSpPr>
            <a:spLocks noGrp="1"/>
          </p:cNvSpPr>
          <p:nvPr>
            <p:ph idx="1"/>
          </p:nvPr>
        </p:nvSpPr>
        <p:spPr/>
        <p:txBody>
          <a:bodyPr>
            <a:normAutofit/>
          </a:bodyPr>
          <a:lstStyle/>
          <a:p>
            <a:pPr algn="just"/>
            <a:r>
              <a:rPr lang="en-US" sz="2400" dirty="0"/>
              <a:t>Supreme Court Decision: </a:t>
            </a:r>
          </a:p>
          <a:p>
            <a:pPr algn="just"/>
            <a:r>
              <a:rPr lang="en-US" sz="2400" dirty="0"/>
              <a:t>WHEREFORE, the Decision and Resolution of the Sandiganbayan, dated May 28, 2001 and July 23, 2001, respectively, in Criminal Case No. 23415, are hereby AFFIRMED. Costs de </a:t>
            </a:r>
            <a:r>
              <a:rPr lang="en-US" sz="2400" dirty="0" err="1"/>
              <a:t>oficio</a:t>
            </a:r>
            <a:r>
              <a:rPr lang="en-US" sz="2400" dirty="0"/>
              <a:t>. </a:t>
            </a:r>
          </a:p>
          <a:p>
            <a:pPr algn="just"/>
            <a:r>
              <a:rPr lang="en-US" sz="2400" dirty="0"/>
              <a:t>SO ORDERED. </a:t>
            </a:r>
          </a:p>
          <a:p>
            <a:pPr algn="just"/>
            <a:endParaRPr lang="en-US" sz="2400" dirty="0"/>
          </a:p>
        </p:txBody>
      </p:sp>
    </p:spTree>
    <p:extLst>
      <p:ext uri="{BB962C8B-B14F-4D97-AF65-F5344CB8AC3E}">
        <p14:creationId xmlns:p14="http://schemas.microsoft.com/office/powerpoint/2010/main" val="369521616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a:t>
            </a:r>
            <a:r>
              <a:rPr lang="en-US" dirty="0" err="1"/>
              <a:t>i</a:t>
            </a:r>
            <a:r>
              <a:rPr lang="en-US" dirty="0"/>
              <a:t>).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a:bodyPr>
          <a:lstStyle/>
          <a:p>
            <a:pPr marL="742950" indent="-742950" algn="just">
              <a:buFont typeface="+mj-lt"/>
              <a:buAutoNum type="alphaLcParenR" startAt="9"/>
            </a:pPr>
            <a:r>
              <a:rPr lang="en-US" sz="2000" dirty="0"/>
              <a:t>Directly or indirectly becoming interested, for personal gain, or having material interest in any transaction or act requiring the approval of a board, panel or group of which he is a member, and which exercises discretion in such approval, even if he votes against the same or does not participate in the action of the board, committee, panel or group. </a:t>
            </a:r>
          </a:p>
          <a:p>
            <a:pPr marL="0" indent="0" algn="just">
              <a:buNone/>
            </a:pPr>
            <a:endParaRPr lang="en-US" sz="1100" dirty="0"/>
          </a:p>
          <a:p>
            <a:pPr marL="720725" indent="0" algn="just">
              <a:buNone/>
            </a:pPr>
            <a:r>
              <a:rPr lang="en-US" sz="2000" dirty="0"/>
              <a:t>Interest for personal gain shall be presumed against those public officers responsible for the approval of manifestly unlawful, inequitable, or irregular transactions or acts by the board, panel or group to which they belong. </a:t>
            </a:r>
          </a:p>
        </p:txBody>
      </p:sp>
    </p:spTree>
    <p:extLst>
      <p:ext uri="{BB962C8B-B14F-4D97-AF65-F5344CB8AC3E}">
        <p14:creationId xmlns:p14="http://schemas.microsoft.com/office/powerpoint/2010/main" val="123629846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(j).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marL="457200" indent="-457200" algn="just">
              <a:buFont typeface="+mj-lt"/>
              <a:buAutoNum type="alphaLcParenR" startAt="10"/>
            </a:pPr>
            <a:r>
              <a:rPr lang="en-US" sz="2800" dirty="0"/>
              <a:t>Knowingly approving or granting any license, permit, privilege or benefit in favor of any person not qualified for or not legally entitled to such license, permit, privilege or advantage, or of a mere representative or dummy of one who is not so qualified or entitled. </a:t>
            </a:r>
          </a:p>
          <a:p>
            <a:pPr marL="0" indent="0" algn="just">
              <a:buNone/>
            </a:pPr>
            <a:endParaRPr lang="en-US" sz="2000" dirty="0"/>
          </a:p>
          <a:p>
            <a:pPr marL="742950" indent="-742950" algn="just">
              <a:buFont typeface="+mj-lt"/>
              <a:buAutoNum type="alphaLcParenR" startAt="9"/>
            </a:pPr>
            <a:endParaRPr lang="en-US" sz="2000" dirty="0"/>
          </a:p>
        </p:txBody>
      </p:sp>
    </p:spTree>
    <p:extLst>
      <p:ext uri="{BB962C8B-B14F-4D97-AF65-F5344CB8AC3E}">
        <p14:creationId xmlns:p14="http://schemas.microsoft.com/office/powerpoint/2010/main" val="185257038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2DC5C-75AD-8FC3-5E93-265CE1CA074F}"/>
              </a:ext>
            </a:extLst>
          </p:cNvPr>
          <p:cNvSpPr>
            <a:spLocks noGrp="1"/>
          </p:cNvSpPr>
          <p:nvPr>
            <p:ph type="title"/>
          </p:nvPr>
        </p:nvSpPr>
        <p:spPr/>
        <p:txBody>
          <a:bodyPr/>
          <a:lstStyle/>
          <a:p>
            <a:r>
              <a:rPr lang="en-US" dirty="0"/>
              <a:t>SEC. 3 (j) CASE</a:t>
            </a:r>
          </a:p>
        </p:txBody>
      </p:sp>
      <p:sp>
        <p:nvSpPr>
          <p:cNvPr id="3" name="Content Placeholder 2">
            <a:extLst>
              <a:ext uri="{FF2B5EF4-FFF2-40B4-BE49-F238E27FC236}">
                <a16:creationId xmlns:a16="http://schemas.microsoft.com/office/drawing/2014/main" id="{3F1C8423-1177-83FD-C19D-B9076C2120BF}"/>
              </a:ext>
            </a:extLst>
          </p:cNvPr>
          <p:cNvSpPr>
            <a:spLocks noGrp="1"/>
          </p:cNvSpPr>
          <p:nvPr>
            <p:ph idx="1"/>
          </p:nvPr>
        </p:nvSpPr>
        <p:spPr/>
        <p:txBody>
          <a:bodyPr/>
          <a:lstStyle/>
          <a:p>
            <a:r>
              <a:rPr lang="en-US" sz="3200" dirty="0"/>
              <a:t>G.R. No. 159754 July 25, 2005 </a:t>
            </a:r>
          </a:p>
          <a:p>
            <a:r>
              <a:rPr lang="en-US" sz="3200" dirty="0" err="1"/>
              <a:t>Borlongan</a:t>
            </a:r>
            <a:r>
              <a:rPr lang="en-US" sz="3200" dirty="0"/>
              <a:t> vs. The Office of the Ombudsman </a:t>
            </a:r>
          </a:p>
          <a:p>
            <a:endParaRPr lang="en-US" dirty="0"/>
          </a:p>
        </p:txBody>
      </p:sp>
    </p:spTree>
    <p:extLst>
      <p:ext uri="{BB962C8B-B14F-4D97-AF65-F5344CB8AC3E}">
        <p14:creationId xmlns:p14="http://schemas.microsoft.com/office/powerpoint/2010/main" val="423304720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2DC5C-75AD-8FC3-5E93-265CE1CA074F}"/>
              </a:ext>
            </a:extLst>
          </p:cNvPr>
          <p:cNvSpPr>
            <a:spLocks noGrp="1"/>
          </p:cNvSpPr>
          <p:nvPr>
            <p:ph type="title"/>
          </p:nvPr>
        </p:nvSpPr>
        <p:spPr/>
        <p:txBody>
          <a:bodyPr/>
          <a:lstStyle/>
          <a:p>
            <a:r>
              <a:rPr lang="en-US" dirty="0"/>
              <a:t>SEC. 3 (j) CASE</a:t>
            </a:r>
          </a:p>
        </p:txBody>
      </p:sp>
      <p:sp>
        <p:nvSpPr>
          <p:cNvPr id="3" name="Content Placeholder 2">
            <a:extLst>
              <a:ext uri="{FF2B5EF4-FFF2-40B4-BE49-F238E27FC236}">
                <a16:creationId xmlns:a16="http://schemas.microsoft.com/office/drawing/2014/main" id="{3F1C8423-1177-83FD-C19D-B9076C2120BF}"/>
              </a:ext>
            </a:extLst>
          </p:cNvPr>
          <p:cNvSpPr>
            <a:spLocks noGrp="1"/>
          </p:cNvSpPr>
          <p:nvPr>
            <p:ph idx="1"/>
          </p:nvPr>
        </p:nvSpPr>
        <p:spPr/>
        <p:txBody>
          <a:bodyPr/>
          <a:lstStyle/>
          <a:p>
            <a:pPr algn="just"/>
            <a:r>
              <a:rPr lang="en-US" dirty="0"/>
              <a:t>FACTS: </a:t>
            </a:r>
          </a:p>
          <a:p>
            <a:pPr algn="just"/>
            <a:r>
              <a:rPr lang="en-US" dirty="0"/>
              <a:t>In a sworn complaint-affidavit file with the Office of the Ombudsman and thereat docketed as OMB-0-01504, petitioner </a:t>
            </a:r>
            <a:r>
              <a:rPr lang="en-US" dirty="0" err="1"/>
              <a:t>Borlongan</a:t>
            </a:r>
            <a:r>
              <a:rPr lang="en-US" dirty="0"/>
              <a:t> charged respondents Rafael B. Buenaventura and Norberto C. </a:t>
            </a:r>
            <a:r>
              <a:rPr lang="en-US" dirty="0" err="1"/>
              <a:t>Nazareno</a:t>
            </a:r>
            <a:r>
              <a:rPr lang="en-US" dirty="0"/>
              <a:t> in their respective capacities as Governor, BSP, and President, PDIC, of giving undue preference to LBP when they allowed LBP to enforce collection from Urban Bank Inc. on the promissory notes of the NFA in the amount of P562,500,000. The ordained collection was allegedly in violation of Section 30 of RA 7653 because it was effected after UBI was already placed under receivership of the PDIC and the latter had already taken over the operations of UBI. </a:t>
            </a:r>
          </a:p>
        </p:txBody>
      </p:sp>
    </p:spTree>
    <p:extLst>
      <p:ext uri="{BB962C8B-B14F-4D97-AF65-F5344CB8AC3E}">
        <p14:creationId xmlns:p14="http://schemas.microsoft.com/office/powerpoint/2010/main" val="64643828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2DC5C-75AD-8FC3-5E93-265CE1CA074F}"/>
              </a:ext>
            </a:extLst>
          </p:cNvPr>
          <p:cNvSpPr>
            <a:spLocks noGrp="1"/>
          </p:cNvSpPr>
          <p:nvPr>
            <p:ph type="title"/>
          </p:nvPr>
        </p:nvSpPr>
        <p:spPr/>
        <p:txBody>
          <a:bodyPr/>
          <a:lstStyle/>
          <a:p>
            <a:r>
              <a:rPr lang="en-US" dirty="0"/>
              <a:t>SEC. 3 (j) CASE</a:t>
            </a:r>
          </a:p>
        </p:txBody>
      </p:sp>
      <p:sp>
        <p:nvSpPr>
          <p:cNvPr id="3" name="Content Placeholder 2">
            <a:extLst>
              <a:ext uri="{FF2B5EF4-FFF2-40B4-BE49-F238E27FC236}">
                <a16:creationId xmlns:a16="http://schemas.microsoft.com/office/drawing/2014/main" id="{3F1C8423-1177-83FD-C19D-B9076C2120BF}"/>
              </a:ext>
            </a:extLst>
          </p:cNvPr>
          <p:cNvSpPr>
            <a:spLocks noGrp="1"/>
          </p:cNvSpPr>
          <p:nvPr>
            <p:ph idx="1"/>
          </p:nvPr>
        </p:nvSpPr>
        <p:spPr/>
        <p:txBody>
          <a:bodyPr>
            <a:normAutofit/>
          </a:bodyPr>
          <a:lstStyle/>
          <a:p>
            <a:pPr algn="just"/>
            <a:r>
              <a:rPr lang="en-US" sz="2800" dirty="0"/>
              <a:t>Ombudsman Decision: </a:t>
            </a:r>
          </a:p>
          <a:p>
            <a:pPr algn="just"/>
            <a:r>
              <a:rPr lang="en-US" sz="2800" dirty="0"/>
              <a:t>In a Resolution dated July 2, 2002, Graft Investigation Officer I, Joseph L. </a:t>
            </a:r>
            <a:r>
              <a:rPr lang="en-US" sz="2800" dirty="0" err="1"/>
              <a:t>Licudan</a:t>
            </a:r>
            <a:r>
              <a:rPr lang="en-US" sz="2800" dirty="0"/>
              <a:t>, dismissed </a:t>
            </a:r>
            <a:r>
              <a:rPr lang="en-US" sz="2800" dirty="0" err="1"/>
              <a:t>Borlongan’s</a:t>
            </a:r>
            <a:r>
              <a:rPr lang="en-US" sz="2800" dirty="0"/>
              <a:t> complaint for lack of sufficient evidence to warrant a finding of probable cause against respondents. </a:t>
            </a:r>
          </a:p>
        </p:txBody>
      </p:sp>
    </p:spTree>
    <p:extLst>
      <p:ext uri="{BB962C8B-B14F-4D97-AF65-F5344CB8AC3E}">
        <p14:creationId xmlns:p14="http://schemas.microsoft.com/office/powerpoint/2010/main" val="124502849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2DC5C-75AD-8FC3-5E93-265CE1CA074F}"/>
              </a:ext>
            </a:extLst>
          </p:cNvPr>
          <p:cNvSpPr>
            <a:spLocks noGrp="1"/>
          </p:cNvSpPr>
          <p:nvPr>
            <p:ph type="title"/>
          </p:nvPr>
        </p:nvSpPr>
        <p:spPr/>
        <p:txBody>
          <a:bodyPr/>
          <a:lstStyle/>
          <a:p>
            <a:r>
              <a:rPr lang="en-US" dirty="0"/>
              <a:t>SEC. 3 (j) CASE</a:t>
            </a:r>
          </a:p>
        </p:txBody>
      </p:sp>
      <p:sp>
        <p:nvSpPr>
          <p:cNvPr id="3" name="Content Placeholder 2">
            <a:extLst>
              <a:ext uri="{FF2B5EF4-FFF2-40B4-BE49-F238E27FC236}">
                <a16:creationId xmlns:a16="http://schemas.microsoft.com/office/drawing/2014/main" id="{3F1C8423-1177-83FD-C19D-B9076C2120BF}"/>
              </a:ext>
            </a:extLst>
          </p:cNvPr>
          <p:cNvSpPr>
            <a:spLocks noGrp="1"/>
          </p:cNvSpPr>
          <p:nvPr>
            <p:ph idx="1"/>
          </p:nvPr>
        </p:nvSpPr>
        <p:spPr/>
        <p:txBody>
          <a:bodyPr/>
          <a:lstStyle/>
          <a:p>
            <a:pPr algn="just"/>
            <a:r>
              <a:rPr lang="en-US" dirty="0"/>
              <a:t>Supreme Court Decision:</a:t>
            </a:r>
          </a:p>
          <a:p>
            <a:pPr algn="just"/>
            <a:r>
              <a:rPr lang="en-US" dirty="0"/>
              <a:t>Section 3(j) of R.A. 3019, punishes the act of: </a:t>
            </a:r>
          </a:p>
          <a:p>
            <a:pPr lvl="1" algn="just"/>
            <a:r>
              <a:rPr lang="en-US" dirty="0"/>
              <a:t>Knowingly approving or granting any license, permit, privilege or benefit in favor of any person not qualified for or not legally entitled to such license, permit, privilege or advantage, or of a mere representative or dummy of one who is not so qualified or entitled. </a:t>
            </a:r>
          </a:p>
          <a:p>
            <a:pPr algn="just"/>
            <a:r>
              <a:rPr lang="en-US" dirty="0"/>
              <a:t>It is clear that respondents  did not give undue preference to Land Bank of the Philippines when it allowed the latter to enforce collection on the subject National Food Authority promissory notes. Hence, no basis to charge respondent with violation of Section 3(j) of R.A. 3019. </a:t>
            </a:r>
          </a:p>
        </p:txBody>
      </p:sp>
    </p:spTree>
    <p:extLst>
      <p:ext uri="{BB962C8B-B14F-4D97-AF65-F5344CB8AC3E}">
        <p14:creationId xmlns:p14="http://schemas.microsoft.com/office/powerpoint/2010/main" val="339940533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(k).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marL="742950" indent="-742950" algn="just">
              <a:buFont typeface="+mj-lt"/>
              <a:buAutoNum type="alphaLcParenR" startAt="11"/>
            </a:pPr>
            <a:r>
              <a:rPr lang="en-US" sz="2800" dirty="0"/>
              <a:t>Divulging valuable information of a confidential character,  acquired by his office or by him on account of his official position to unauthorized persons, or releasing such information in advance of its authorized release date.</a:t>
            </a:r>
          </a:p>
        </p:txBody>
      </p:sp>
    </p:spTree>
    <p:extLst>
      <p:ext uri="{BB962C8B-B14F-4D97-AF65-F5344CB8AC3E}">
        <p14:creationId xmlns:p14="http://schemas.microsoft.com/office/powerpoint/2010/main" val="83180111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SUSPENSION AND LOSS OF BENEFITS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2800" dirty="0"/>
              <a:t>G.R. NO. 180700 March 4, 2008 </a:t>
            </a:r>
          </a:p>
          <a:p>
            <a:pPr algn="just"/>
            <a:r>
              <a:rPr lang="en-US" sz="2800" dirty="0"/>
              <a:t>Gerardo R. </a:t>
            </a:r>
            <a:r>
              <a:rPr lang="en-US" sz="2800" dirty="0" err="1"/>
              <a:t>Villaseñor</a:t>
            </a:r>
            <a:r>
              <a:rPr lang="en-US" sz="2800" dirty="0"/>
              <a:t> and </a:t>
            </a:r>
            <a:r>
              <a:rPr lang="en-US" sz="2800" dirty="0" err="1"/>
              <a:t>Rodel</a:t>
            </a:r>
            <a:r>
              <a:rPr lang="en-US" sz="2800" dirty="0"/>
              <a:t> A. Mesa, petitioners, vs. Sandiganbayan (5th Division) and Louella Mae </a:t>
            </a:r>
            <a:r>
              <a:rPr lang="en-US" sz="2800" dirty="0" err="1"/>
              <a:t>Oco-Pesquerra</a:t>
            </a:r>
            <a:r>
              <a:rPr lang="en-US" sz="2800" dirty="0"/>
              <a:t> (Office of the Special Prosecutor, Ombudsman), respondents. </a:t>
            </a:r>
          </a:p>
        </p:txBody>
      </p:sp>
    </p:spTree>
    <p:extLst>
      <p:ext uri="{BB962C8B-B14F-4D97-AF65-F5344CB8AC3E}">
        <p14:creationId xmlns:p14="http://schemas.microsoft.com/office/powerpoint/2010/main" val="223553352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MANDATORY NATURE OF PREVENTIVE SUSPENSION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algn="just"/>
            <a:r>
              <a:rPr lang="en-US" sz="2800" dirty="0"/>
              <a:t>It is well-settled that preventive suspension under Sec. 13 of R.A. No. 3019 is </a:t>
            </a:r>
            <a:r>
              <a:rPr lang="en-US" sz="2800" b="1" dirty="0"/>
              <a:t>mandatory</a:t>
            </a:r>
            <a:r>
              <a:rPr lang="en-US" sz="2800" dirty="0"/>
              <a:t>. It is evident from the very wording of the law: </a:t>
            </a:r>
          </a:p>
          <a:p>
            <a:pPr algn="just"/>
            <a:r>
              <a:rPr lang="en-US" sz="2800" dirty="0"/>
              <a:t>Suspension and loss of benefits. – Any incumbent public officer against whom any criminal prosecution under a valid information under this Act or under Title 7, Book II of the Revised Penal Code or for any offense involving fraud upon the government or public funds or property, whether as a simple or as a complex offense and in whatever stage of the execution and mode of participation, is pending in court, </a:t>
            </a:r>
            <a:r>
              <a:rPr lang="en-US" sz="2800" u="sng" dirty="0"/>
              <a:t>shall</a:t>
            </a:r>
            <a:r>
              <a:rPr lang="en-US" sz="2800" dirty="0"/>
              <a:t> be suspended from office. xxx (Underscoring supplied)</a:t>
            </a:r>
          </a:p>
        </p:txBody>
      </p:sp>
    </p:spTree>
    <p:extLst>
      <p:ext uri="{BB962C8B-B14F-4D97-AF65-F5344CB8AC3E}">
        <p14:creationId xmlns:p14="http://schemas.microsoft.com/office/powerpoint/2010/main" val="1551613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(g).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marL="742950" indent="-742950" algn="just">
              <a:buFont typeface="+mj-lt"/>
              <a:buAutoNum type="alphaLcParenR" startAt="7"/>
            </a:pPr>
            <a:r>
              <a:rPr lang="en-US" sz="3200" dirty="0"/>
              <a:t>Entering, on behalf of the government, into any contract or transaction </a:t>
            </a:r>
            <a:r>
              <a:rPr lang="en-US" sz="3200" i="1" dirty="0"/>
              <a:t>manifestly and grossly disadvantageous </a:t>
            </a:r>
            <a:r>
              <a:rPr lang="en-US" sz="3200" dirty="0"/>
              <a:t>to the same, whether or not the public officer profited or will profit thereby.</a:t>
            </a:r>
          </a:p>
          <a:p>
            <a:pPr marL="742950" indent="-742950" algn="just">
              <a:buFont typeface="+mj-lt"/>
              <a:buAutoNum type="alphaLcParenR" startAt="7"/>
            </a:pPr>
            <a:endParaRPr lang="en-US" sz="2400" dirty="0"/>
          </a:p>
        </p:txBody>
      </p:sp>
    </p:spTree>
    <p:extLst>
      <p:ext uri="{BB962C8B-B14F-4D97-AF65-F5344CB8AC3E}">
        <p14:creationId xmlns:p14="http://schemas.microsoft.com/office/powerpoint/2010/main" val="198944886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CRIMINAL AND ADMINISTRATIVE CASES SEPARATE AND DISTINCT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20000"/>
          </a:bodyPr>
          <a:lstStyle/>
          <a:p>
            <a:pPr algn="just"/>
            <a:r>
              <a:rPr lang="en-US" sz="2800" dirty="0"/>
              <a:t>There are three kinds of remedies that are available against a public officer for impropriety in the performance of his powers and the discharge of his duties: (1) civil, (2) criminal, and (3) administrative. </a:t>
            </a:r>
          </a:p>
          <a:p>
            <a:pPr algn="just"/>
            <a:r>
              <a:rPr lang="en-US" sz="2800" dirty="0"/>
              <a:t>These remedies may be invoked separately, alternately, simultaneously or successively. </a:t>
            </a:r>
          </a:p>
          <a:p>
            <a:pPr algn="just"/>
            <a:r>
              <a:rPr lang="en-US" sz="2800" dirty="0"/>
              <a:t>Sometimes, the same offense may be the subject of all three kinds of remedies. </a:t>
            </a:r>
          </a:p>
        </p:txBody>
      </p:sp>
    </p:spTree>
    <p:extLst>
      <p:ext uri="{BB962C8B-B14F-4D97-AF65-F5344CB8AC3E}">
        <p14:creationId xmlns:p14="http://schemas.microsoft.com/office/powerpoint/2010/main" val="323438907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CRIMINAL AND ADMINISTRATIVE CASES SEPARATE AND DISTINCT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0000" lnSpcReduction="20000"/>
          </a:bodyPr>
          <a:lstStyle/>
          <a:p>
            <a:pPr algn="just"/>
            <a:r>
              <a:rPr lang="en-US" sz="2800" dirty="0"/>
              <a:t>Socrates v. Sandiganbayan, citing the Court’s pronouncements in Luciano v. Provincial Governor, recounted: </a:t>
            </a:r>
          </a:p>
          <a:p>
            <a:pPr algn="just"/>
            <a:r>
              <a:rPr lang="en-US" sz="2800" dirty="0"/>
              <a:t>The Court then hastened to clarify that such a view may not be taken as an encroachment upon the power of suspension given other officials, reiterating in the process that </a:t>
            </a:r>
            <a:r>
              <a:rPr lang="en-US" sz="2800" u="sng" dirty="0"/>
              <a:t>a line should be drawn between administrative proceedings and criminal actions in court, that one is apart from the other</a:t>
            </a:r>
            <a:r>
              <a:rPr lang="en-US" sz="2800" dirty="0"/>
              <a:t>. xxx (Underscoring supplied) </a:t>
            </a:r>
          </a:p>
          <a:p>
            <a:pPr algn="just"/>
            <a:r>
              <a:rPr lang="en-US" sz="2800" dirty="0"/>
              <a:t>Based on the foregoing, criminal actions will not preclude administrative proceedings, and vice-versa, insofar as the application of the law on preventive suspension is concerned. </a:t>
            </a:r>
          </a:p>
        </p:txBody>
      </p:sp>
    </p:spTree>
    <p:extLst>
      <p:ext uri="{BB962C8B-B14F-4D97-AF65-F5344CB8AC3E}">
        <p14:creationId xmlns:p14="http://schemas.microsoft.com/office/powerpoint/2010/main" val="288254795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PREVENTIVE SUSPENSION NOT A PENALTY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85000" lnSpcReduction="20000"/>
          </a:bodyPr>
          <a:lstStyle/>
          <a:p>
            <a:pPr algn="just"/>
            <a:r>
              <a:rPr lang="en-US" sz="2800" dirty="0"/>
              <a:t>Imposed during the pendency of proceedings, preventive suspension is not a penalty in itself. </a:t>
            </a:r>
          </a:p>
          <a:p>
            <a:pPr algn="just"/>
            <a:r>
              <a:rPr lang="en-US" sz="2800" dirty="0"/>
              <a:t>It is merely a measure of precaution so that the employee who is charged may be separated, for obvious reasons, from office. </a:t>
            </a:r>
          </a:p>
          <a:p>
            <a:pPr algn="just"/>
            <a:r>
              <a:rPr lang="en-US" sz="2800" dirty="0"/>
              <a:t>Thus, preventive suspension is distinct from penalty. While the former may be imposed on a respondent during the investigation of the charges against him, the latter may be meted out to him at the final disposition of the case. </a:t>
            </a:r>
          </a:p>
        </p:txBody>
      </p:sp>
    </p:spTree>
    <p:extLst>
      <p:ext uri="{BB962C8B-B14F-4D97-AF65-F5344CB8AC3E}">
        <p14:creationId xmlns:p14="http://schemas.microsoft.com/office/powerpoint/2010/main" val="413426244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PREVENTIVE SUSPENSION NOT A PENALTY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a:bodyPr>
          <a:lstStyle/>
          <a:p>
            <a:pPr algn="just"/>
            <a:r>
              <a:rPr lang="en-US" sz="2800" dirty="0"/>
              <a:t>The Court’s discussion in Quimbo v. Gervacio is enlightening:</a:t>
            </a:r>
          </a:p>
          <a:p>
            <a:pPr algn="just"/>
            <a:r>
              <a:rPr lang="en-US" sz="2800" dirty="0"/>
              <a:t>Jurisprudential law establishes a clear-cut distinction between suspension as preventive measure and suspension as penalty. </a:t>
            </a:r>
          </a:p>
          <a:p>
            <a:pPr algn="just"/>
            <a:r>
              <a:rPr lang="en-US" sz="2800" dirty="0"/>
              <a:t>The distinction, by considering the purpose aspect of the suspensions, is readily cognizable as they have different ends sought to be achieved. </a:t>
            </a:r>
          </a:p>
        </p:txBody>
      </p:sp>
    </p:spTree>
    <p:extLst>
      <p:ext uri="{BB962C8B-B14F-4D97-AF65-F5344CB8AC3E}">
        <p14:creationId xmlns:p14="http://schemas.microsoft.com/office/powerpoint/2010/main" val="157995061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PREVENTIVE SUSPENSION NOT A PENALTY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algn="just"/>
            <a:r>
              <a:rPr lang="en-US" sz="2800" dirty="0"/>
              <a:t>Preventive suspension is merely a preventive measure, a preliminary step in an administrative investigation. </a:t>
            </a:r>
          </a:p>
          <a:p>
            <a:pPr algn="just"/>
            <a:r>
              <a:rPr lang="en-US" sz="2800" dirty="0"/>
              <a:t>The purpose of the suspension order is to prevent the accused from using his position and the powers and prerogatives of his office to influence potential witnesses or tamper with records which may be vital in the prosecution of the case against him.</a:t>
            </a:r>
          </a:p>
          <a:p>
            <a:pPr algn="just"/>
            <a:r>
              <a:rPr lang="en-US" sz="2800" dirty="0"/>
              <a:t>If after such investigation, the charge is established and the person investigated is found guilty of acts warranting his suspension or removal, then he is suspended, removed or dismissed. This is the penalty. </a:t>
            </a:r>
          </a:p>
        </p:txBody>
      </p:sp>
    </p:spTree>
    <p:extLst>
      <p:ext uri="{BB962C8B-B14F-4D97-AF65-F5344CB8AC3E}">
        <p14:creationId xmlns:p14="http://schemas.microsoft.com/office/powerpoint/2010/main" val="346531750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PREVENTIVE SUSPENSION NOT A PENALTY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2800" dirty="0"/>
              <a:t>That preventive suspension is not a penalty is in fact explicitly provided by Section 24 of Rule XIV of the Omnibus Rules Implementing Book V of the Administrative Code of 1987 (Executive Order No. 292) and other Pertinent Civil Service Laws. </a:t>
            </a:r>
          </a:p>
        </p:txBody>
      </p:sp>
    </p:spTree>
    <p:extLst>
      <p:ext uri="{BB962C8B-B14F-4D97-AF65-F5344CB8AC3E}">
        <p14:creationId xmlns:p14="http://schemas.microsoft.com/office/powerpoint/2010/main" val="83221956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PREVENTIVE SUSPENSION NOT A PENALTY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a:bodyPr>
          <a:lstStyle/>
          <a:p>
            <a:pPr algn="just"/>
            <a:r>
              <a:rPr lang="en-US" sz="2400" dirty="0"/>
              <a:t>Sec. 24. Preventive suspension is not a punishment or penalty for misconduct in office but is considered to be a preventive measure. </a:t>
            </a:r>
          </a:p>
          <a:p>
            <a:pPr algn="just"/>
            <a:r>
              <a:rPr lang="en-US" sz="2400" dirty="0"/>
              <a:t>The accused public officers whose culpability remains to be proven are entitled to the constitutional presumption of innocence. </a:t>
            </a:r>
          </a:p>
          <a:p>
            <a:pPr algn="just"/>
            <a:r>
              <a:rPr lang="en-US" sz="2400" dirty="0"/>
              <a:t>The law itself provides for the reinstatement of the public officer concerned and payment to him of the salaries and benefits for the duration of the suspension in the event of an acquittal.</a:t>
            </a:r>
          </a:p>
        </p:txBody>
      </p:sp>
    </p:spTree>
    <p:extLst>
      <p:ext uri="{BB962C8B-B14F-4D97-AF65-F5344CB8AC3E}">
        <p14:creationId xmlns:p14="http://schemas.microsoft.com/office/powerpoint/2010/main" val="413540662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PREVENTIVE SUSPENSION NOT A PENALTY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10000"/>
          </a:bodyPr>
          <a:lstStyle/>
          <a:p>
            <a:pPr algn="just"/>
            <a:r>
              <a:rPr lang="en-US" sz="2000" dirty="0"/>
              <a:t>Suspension and loss of benefits. – Any incumbent public officer against whom any criminal prosecution under a valid information under this Act or under Title 7, Book II of the Revised Penal Code or for any offense involving fraud upon the government or public funds or property, whether as a simple or as a complex offense and in whatever stage of the execution and mode of participation, is pending in court, shall be suspended from office. Should he be convicted by final judgment, he shall lose all retirement and gratuity benefits under the law, </a:t>
            </a:r>
            <a:r>
              <a:rPr lang="en-US" sz="2000" u="sng" dirty="0"/>
              <a:t>but if he is acquitted, he shall be entitled to reinstatement and to the salaries and benefits which he failed to receive during suspension</a:t>
            </a:r>
            <a:r>
              <a:rPr lang="en-US" sz="2000" dirty="0"/>
              <a:t>, unless in the meantime administrative proceedings have been filed against him. (Underscoring supplied)</a:t>
            </a:r>
          </a:p>
        </p:txBody>
      </p:sp>
    </p:spTree>
    <p:extLst>
      <p:ext uri="{BB962C8B-B14F-4D97-AF65-F5344CB8AC3E}">
        <p14:creationId xmlns:p14="http://schemas.microsoft.com/office/powerpoint/2010/main" val="375975685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sz="3200" dirty="0"/>
              <a:t>SEC. 13 OF R.A. NO. 3019 NOT A PENAL PROVISION BUT A PROCEDURAL ONE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2800" dirty="0"/>
              <a:t>Section 13 of R.A. No. 3019 on preventive suspension is not a penal provision. </a:t>
            </a:r>
          </a:p>
          <a:p>
            <a:pPr algn="just"/>
            <a:r>
              <a:rPr lang="en-US" sz="2800" dirty="0"/>
              <a:t>It is procedural in nature. </a:t>
            </a:r>
          </a:p>
          <a:p>
            <a:pPr algn="just"/>
            <a:r>
              <a:rPr lang="en-US" sz="2800" dirty="0"/>
              <a:t>Hence, the strict construction rule finds no application. </a:t>
            </a:r>
          </a:p>
          <a:p>
            <a:pPr algn="just"/>
            <a:r>
              <a:rPr lang="en-US" sz="2800" dirty="0"/>
              <a:t>The Court expounded on this point in </a:t>
            </a:r>
            <a:r>
              <a:rPr lang="en-US" sz="2800" dirty="0" err="1"/>
              <a:t>Buenaseda</a:t>
            </a:r>
            <a:r>
              <a:rPr lang="en-US" sz="2800" dirty="0"/>
              <a:t> v. </a:t>
            </a:r>
            <a:r>
              <a:rPr lang="en-US" sz="2800" dirty="0" err="1"/>
              <a:t>Flavier</a:t>
            </a:r>
            <a:r>
              <a:rPr lang="en-US" sz="2800" dirty="0"/>
              <a:t>: </a:t>
            </a:r>
          </a:p>
        </p:txBody>
      </p:sp>
    </p:spTree>
    <p:extLst>
      <p:ext uri="{BB962C8B-B14F-4D97-AF65-F5344CB8AC3E}">
        <p14:creationId xmlns:p14="http://schemas.microsoft.com/office/powerpoint/2010/main" val="268373445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sz="3200" dirty="0"/>
              <a:t>SEC. 13 OF R.A. NO. 3019 NOT A PENAL PROVISION BUT A PROCEDURAL ONE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algn="just"/>
            <a:r>
              <a:rPr lang="en-US" sz="2800" dirty="0"/>
              <a:t>Penal statutes are strictly construed while procedural statutes are liberally construed (Crawford, Statutory Construction, Interpretation of Laws, pp. 460-461; </a:t>
            </a:r>
            <a:r>
              <a:rPr lang="en-US" sz="2800" dirty="0" err="1"/>
              <a:t>Lacson</a:t>
            </a:r>
            <a:r>
              <a:rPr lang="en-US" sz="2800" dirty="0"/>
              <a:t> v. Romero, 92 Phil. 456 [1953]). The test in determining if a statute is penal is whether a penalty is imposed for the punishment of a wrong to the public or for the redress of an injury to an individual (59 </a:t>
            </a:r>
            <a:r>
              <a:rPr lang="en-US" sz="2800" dirty="0" err="1"/>
              <a:t>Corpuz</a:t>
            </a:r>
            <a:r>
              <a:rPr lang="en-US" sz="2800" dirty="0"/>
              <a:t> Juris, Sec. 658; Crawford, Statutory Construction, pp. 496-497). A </a:t>
            </a:r>
            <a:r>
              <a:rPr lang="en-US" sz="2800" u="sng" dirty="0"/>
              <a:t>Code prescribing the procedure in criminal cases is not a penal statute and is to be interpreted liberally </a:t>
            </a:r>
            <a:r>
              <a:rPr lang="en-US" sz="2800" dirty="0"/>
              <a:t>(People v. Adler, 140 N.Y. 331; 35 N.E. 644). (Underlining supplied)</a:t>
            </a:r>
          </a:p>
        </p:txBody>
      </p:sp>
    </p:spTree>
    <p:extLst>
      <p:ext uri="{BB962C8B-B14F-4D97-AF65-F5344CB8AC3E}">
        <p14:creationId xmlns:p14="http://schemas.microsoft.com/office/powerpoint/2010/main" val="536274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(h).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marL="742950" indent="-742950" algn="just">
              <a:buFont typeface="+mj-lt"/>
              <a:buAutoNum type="alphaLcParenR" startAt="8"/>
            </a:pPr>
            <a:r>
              <a:rPr lang="en-US" sz="4000" dirty="0"/>
              <a:t>Directly or indirectly having financial or pecuniary interest in any business, contract or transaction in connection with which he intervenes or takes part in his official capacity, or in which he is prohibited by the Constitution or by any law from having any interest. </a:t>
            </a:r>
          </a:p>
        </p:txBody>
      </p:sp>
    </p:spTree>
    <p:extLst>
      <p:ext uri="{BB962C8B-B14F-4D97-AF65-F5344CB8AC3E}">
        <p14:creationId xmlns:p14="http://schemas.microsoft.com/office/powerpoint/2010/main" val="306096178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AUTOMATIC LIFT OF SUSPENSION AFTER </a:t>
            </a:r>
            <a:br>
              <a:rPr lang="en-US" dirty="0"/>
            </a:br>
            <a:r>
              <a:rPr lang="en-US" dirty="0"/>
              <a:t>NINETY (90) DAYS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85000" lnSpcReduction="20000"/>
          </a:bodyPr>
          <a:lstStyle/>
          <a:p>
            <a:pPr algn="just"/>
            <a:r>
              <a:rPr lang="en-US" sz="2800" dirty="0"/>
              <a:t>It must be borne in mind that the preventive suspension of petitioners will only last ninety (90) days, not the entire duration of the criminal case like petitioners seem to think. Indeed, it would be constitutionally proscribed if the suspension were to be of an indefinite duration or for an unreasonable length of time. The Court has thus laid down the rule that preventive suspension may not exceed the maximum period of ninety (90) days, in consonance with PD No. 807, now Section 52 of the Administrative Code of 1987. </a:t>
            </a:r>
          </a:p>
        </p:txBody>
      </p:sp>
    </p:spTree>
    <p:extLst>
      <p:ext uri="{BB962C8B-B14F-4D97-AF65-F5344CB8AC3E}">
        <p14:creationId xmlns:p14="http://schemas.microsoft.com/office/powerpoint/2010/main" val="325470781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F3D34-4B36-AB9F-DFFA-E4268EC3BD09}"/>
              </a:ext>
            </a:extLst>
          </p:cNvPr>
          <p:cNvSpPr>
            <a:spLocks noGrp="1"/>
          </p:cNvSpPr>
          <p:nvPr>
            <p:ph type="title"/>
          </p:nvPr>
        </p:nvSpPr>
        <p:spPr/>
        <p:txBody>
          <a:bodyPr/>
          <a:lstStyle/>
          <a:p>
            <a:r>
              <a:rPr lang="en-US" dirty="0"/>
              <a:t>SUSPENSION CANNOT BE AUTOMATIC </a:t>
            </a:r>
          </a:p>
        </p:txBody>
      </p:sp>
      <p:sp>
        <p:nvSpPr>
          <p:cNvPr id="3" name="Content Placeholder 2">
            <a:extLst>
              <a:ext uri="{FF2B5EF4-FFF2-40B4-BE49-F238E27FC236}">
                <a16:creationId xmlns:a16="http://schemas.microsoft.com/office/drawing/2014/main" id="{3714B962-9969-CA05-98B5-E058370748AE}"/>
              </a:ext>
            </a:extLst>
          </p:cNvPr>
          <p:cNvSpPr>
            <a:spLocks noGrp="1"/>
          </p:cNvSpPr>
          <p:nvPr>
            <p:ph idx="1"/>
          </p:nvPr>
        </p:nvSpPr>
        <p:spPr/>
        <p:txBody>
          <a:bodyPr>
            <a:normAutofit fontScale="92500" lnSpcReduction="10000"/>
          </a:bodyPr>
          <a:lstStyle/>
          <a:p>
            <a:pPr algn="just"/>
            <a:r>
              <a:rPr lang="en-US" dirty="0"/>
              <a:t>The Court has previously ruled that, under Sec. 13, R.A. No. 3019, suspension of a public officer is mandatory. However, suspension cannot be automatic, the reason being that “hearing on the validity of the information appears conformable to the spirit of the law, taking into account the serious and far reaching consequences of a suspension of an elective public official even before his conviction and that public interest demands a speedy determination of the issues involved in the cases.” Thus, before a suspension order can be issued, a hearing on the issue of the validity of the information must first be had. This pre-suspension hearing is conducted to determine basically the validity of the information, from which the court can have a basis to either suspend the accused, and proceed with the trial on the merits of the case, or withhold the suspension of the latter and dismiss the case, or correct any part of the proceeding which impairs its validity. (People v. Albano, 163 SCRA 511)</a:t>
            </a:r>
          </a:p>
        </p:txBody>
      </p:sp>
    </p:spTree>
    <p:extLst>
      <p:ext uri="{BB962C8B-B14F-4D97-AF65-F5344CB8AC3E}">
        <p14:creationId xmlns:p14="http://schemas.microsoft.com/office/powerpoint/2010/main" val="425413378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14. EXCEPTION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3200" dirty="0"/>
              <a:t>Unsolicited gifts or presents of small or insignificant value offered or given as a mere ordinary token of gratitude or friendship according to local customs or usage, shall be excepted from the provisions of this Act. </a:t>
            </a:r>
          </a:p>
        </p:txBody>
      </p:sp>
    </p:spTree>
    <p:extLst>
      <p:ext uri="{BB962C8B-B14F-4D97-AF65-F5344CB8AC3E}">
        <p14:creationId xmlns:p14="http://schemas.microsoft.com/office/powerpoint/2010/main" val="2460803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a:t>
            </a:r>
            <a:r>
              <a:rPr lang="en-US" dirty="0" err="1"/>
              <a:t>i</a:t>
            </a:r>
            <a:r>
              <a:rPr lang="en-US" dirty="0"/>
              <a:t>).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25000" lnSpcReduction="20000"/>
          </a:bodyPr>
          <a:lstStyle/>
          <a:p>
            <a:pPr marL="742950" indent="-742950" algn="just">
              <a:buFont typeface="+mj-lt"/>
              <a:buAutoNum type="alphaLcParenR" startAt="9"/>
            </a:pPr>
            <a:endParaRPr lang="en-US" sz="2800" dirty="0"/>
          </a:p>
          <a:p>
            <a:pPr marL="742950" indent="-742950" algn="just">
              <a:buFont typeface="+mj-lt"/>
              <a:buAutoNum type="alphaLcParenR" startAt="9"/>
            </a:pPr>
            <a:r>
              <a:rPr lang="en-US" sz="8000" dirty="0"/>
              <a:t>Directly or indirectly becoming interested, for personal gain, or having material interest in any transaction or act requiring the approval of a board, panel or group of which he is a member, and which exercises discretion in such approval, even if he votes against the same or does not participate in the action of the board, committee, panel or group. </a:t>
            </a:r>
          </a:p>
          <a:p>
            <a:pPr marL="0" indent="0" algn="just">
              <a:buNone/>
            </a:pPr>
            <a:endParaRPr lang="en-US" sz="4000" dirty="0"/>
          </a:p>
          <a:p>
            <a:pPr marL="720725" indent="-720725" algn="just">
              <a:buNone/>
            </a:pPr>
            <a:r>
              <a:rPr lang="en-US" sz="8000" dirty="0"/>
              <a:t>	Interest for personal gain shall be presumed against those public officers responsible for the approval of manifestly unlawful, inequitable, or irregular transactions or acts by the board, panel or group to which they belong. </a:t>
            </a:r>
          </a:p>
          <a:p>
            <a:pPr marL="0" indent="0" algn="just">
              <a:buNone/>
            </a:pPr>
            <a:endParaRPr lang="en-US" sz="2800" dirty="0"/>
          </a:p>
        </p:txBody>
      </p:sp>
    </p:spTree>
    <p:extLst>
      <p:ext uri="{BB962C8B-B14F-4D97-AF65-F5344CB8AC3E}">
        <p14:creationId xmlns:p14="http://schemas.microsoft.com/office/powerpoint/2010/main" val="312212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(j).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20000"/>
          </a:bodyPr>
          <a:lstStyle/>
          <a:p>
            <a:pPr marL="457200" indent="-457200" algn="just">
              <a:buFont typeface="+mj-lt"/>
              <a:buAutoNum type="alphaLcParenR" startAt="10"/>
            </a:pPr>
            <a:endParaRPr lang="en-US" sz="3200" dirty="0"/>
          </a:p>
          <a:p>
            <a:pPr marL="457200" indent="-457200" algn="just">
              <a:buFont typeface="+mj-lt"/>
              <a:buAutoNum type="alphaLcParenR" startAt="10"/>
            </a:pPr>
            <a:r>
              <a:rPr lang="en-US" sz="3200" dirty="0"/>
              <a:t>Knowingly approving or granting any license, permit, privilege or benefit in favor of any person not qualified for or not legally entitled to such license, permit, privilege or advantage, or of a mere representative or dummy of one who is not so qualified or entitled. </a:t>
            </a:r>
          </a:p>
          <a:p>
            <a:pPr marL="0" indent="0" algn="just">
              <a:buNone/>
            </a:pPr>
            <a:endParaRPr lang="en-US" sz="2000" dirty="0"/>
          </a:p>
          <a:p>
            <a:pPr marL="742950" indent="-742950" algn="just">
              <a:buFont typeface="+mj-lt"/>
              <a:buAutoNum type="alphaLcParenR" startAt="9"/>
            </a:pPr>
            <a:endParaRPr lang="en-US" sz="2000" dirty="0"/>
          </a:p>
        </p:txBody>
      </p:sp>
    </p:spTree>
    <p:extLst>
      <p:ext uri="{BB962C8B-B14F-4D97-AF65-F5344CB8AC3E}">
        <p14:creationId xmlns:p14="http://schemas.microsoft.com/office/powerpoint/2010/main" val="2847322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(k).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marL="742950" indent="-742950" algn="just">
              <a:buFont typeface="+mj-lt"/>
              <a:buAutoNum type="alphaLcParenR" startAt="11"/>
            </a:pPr>
            <a:r>
              <a:rPr lang="en-US" sz="2800" dirty="0"/>
              <a:t>Divulging valuable information of a confidential character,  acquired by his office or by him on account of his official position to unauthorized persons, or releasing such information in advance of its authorized release date.</a:t>
            </a:r>
          </a:p>
        </p:txBody>
      </p:sp>
    </p:spTree>
    <p:extLst>
      <p:ext uri="{BB962C8B-B14F-4D97-AF65-F5344CB8AC3E}">
        <p14:creationId xmlns:p14="http://schemas.microsoft.com/office/powerpoint/2010/main" val="3527568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EE881-2D1F-D2E4-26A5-4DC048C2040B}"/>
              </a:ext>
            </a:extLst>
          </p:cNvPr>
          <p:cNvSpPr>
            <a:spLocks noGrp="1"/>
          </p:cNvSpPr>
          <p:nvPr>
            <p:ph type="title"/>
          </p:nvPr>
        </p:nvSpPr>
        <p:spPr/>
        <p:txBody>
          <a:bodyPr>
            <a:normAutofit fontScale="90000"/>
          </a:bodyPr>
          <a:lstStyle/>
          <a:p>
            <a:r>
              <a:rPr lang="en-US" dirty="0"/>
              <a:t>SEC. 3. </a:t>
            </a:r>
            <a:br>
              <a:rPr lang="en-US" dirty="0"/>
            </a:br>
            <a:r>
              <a:rPr lang="en-US" dirty="0"/>
              <a:t>CORRUPT PRACTICES OF PUBLIC OFFICERS</a:t>
            </a:r>
          </a:p>
        </p:txBody>
      </p:sp>
      <p:sp>
        <p:nvSpPr>
          <p:cNvPr id="3" name="Content Placeholder 2">
            <a:extLst>
              <a:ext uri="{FF2B5EF4-FFF2-40B4-BE49-F238E27FC236}">
                <a16:creationId xmlns:a16="http://schemas.microsoft.com/office/drawing/2014/main" id="{D611082F-545B-C3BB-3649-A479D42390DD}"/>
              </a:ext>
            </a:extLst>
          </p:cNvPr>
          <p:cNvSpPr>
            <a:spLocks noGrp="1"/>
          </p:cNvSpPr>
          <p:nvPr>
            <p:ph idx="1"/>
          </p:nvPr>
        </p:nvSpPr>
        <p:spPr/>
        <p:txBody>
          <a:bodyPr>
            <a:normAutofit fontScale="92500" lnSpcReduction="10000"/>
          </a:bodyPr>
          <a:lstStyle/>
          <a:p>
            <a:pPr algn="just"/>
            <a:r>
              <a:rPr lang="en-US" sz="2400" dirty="0"/>
              <a:t>The person giving the gift, present, share, percentage or benefit referred to in subparagraphs (b) and ©; or offering or giving to the public officer the employment mentioned in subparagraph (d); or urging the divulging or untimely release of the confidential information referred to in subparagraph (k) of this section shall, together with the offending public officer, be punished under Section nine of this act and shall be permanently or temporarily disqualified, in the discretion of the Court, from transacting business in any form with the government. </a:t>
            </a:r>
          </a:p>
        </p:txBody>
      </p:sp>
    </p:spTree>
    <p:extLst>
      <p:ext uri="{BB962C8B-B14F-4D97-AF65-F5344CB8AC3E}">
        <p14:creationId xmlns:p14="http://schemas.microsoft.com/office/powerpoint/2010/main" val="1658548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3(a).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0000" lnSpcReduction="20000"/>
          </a:bodyPr>
          <a:lstStyle/>
          <a:p>
            <a:pPr marL="742950" indent="-742950" algn="just">
              <a:buFont typeface="+mj-lt"/>
              <a:buAutoNum type="alphaLcParenR"/>
            </a:pPr>
            <a:r>
              <a:rPr lang="en-US" sz="4000" dirty="0"/>
              <a:t>Persuading, inducing or influencing another public officer to perform an act constituting a violation of rules and regulations duly promulgated by competent authority or an offense in connection with the official duties of the latter, or allowing himself to be persuaded, induced, or influenced to commit such violation or offense. </a:t>
            </a:r>
          </a:p>
        </p:txBody>
      </p:sp>
    </p:spTree>
    <p:extLst>
      <p:ext uri="{BB962C8B-B14F-4D97-AF65-F5344CB8AC3E}">
        <p14:creationId xmlns:p14="http://schemas.microsoft.com/office/powerpoint/2010/main" val="180346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A5A7D-8C7E-1394-8BDA-664F5AFBE446}"/>
              </a:ext>
            </a:extLst>
          </p:cNvPr>
          <p:cNvSpPr>
            <a:spLocks noGrp="1"/>
          </p:cNvSpPr>
          <p:nvPr>
            <p:ph type="title"/>
          </p:nvPr>
        </p:nvSpPr>
        <p:spPr/>
        <p:txBody>
          <a:bodyPr>
            <a:noAutofit/>
          </a:bodyPr>
          <a:lstStyle/>
          <a:p>
            <a:r>
              <a:rPr lang="en-US" sz="3200" dirty="0"/>
              <a:t>POLICY BEHIND THE ENACTMENT OF THE ANTI-GRAFT AND CORRUPT PRACTICES ACT </a:t>
            </a:r>
          </a:p>
        </p:txBody>
      </p:sp>
      <p:sp>
        <p:nvSpPr>
          <p:cNvPr id="3" name="Content Placeholder 2">
            <a:extLst>
              <a:ext uri="{FF2B5EF4-FFF2-40B4-BE49-F238E27FC236}">
                <a16:creationId xmlns:a16="http://schemas.microsoft.com/office/drawing/2014/main" id="{CE339D88-38E4-68D3-5020-E53AD61308EF}"/>
              </a:ext>
            </a:extLst>
          </p:cNvPr>
          <p:cNvSpPr>
            <a:spLocks noGrp="1"/>
          </p:cNvSpPr>
          <p:nvPr>
            <p:ph idx="1"/>
          </p:nvPr>
        </p:nvSpPr>
        <p:spPr/>
        <p:txBody>
          <a:bodyPr>
            <a:normAutofit/>
          </a:bodyPr>
          <a:lstStyle/>
          <a:p>
            <a:pPr algn="just"/>
            <a:r>
              <a:rPr lang="en-US" sz="2400" dirty="0"/>
              <a:t>This Act was enacted to deter public officials and employees from committing acts of dishonesty and improve the tone of morality in public service. It was declared to be a state policy “in line with the principle that a public office is a public trust, to repress certain acts of public officers and private persons alike which constitute graft or corrupt practices or which may lead thereto.” (</a:t>
            </a:r>
            <a:r>
              <a:rPr lang="en-US" sz="2400" dirty="0" err="1"/>
              <a:t>Morfe</a:t>
            </a:r>
            <a:r>
              <a:rPr lang="en-US" sz="2400" dirty="0"/>
              <a:t> v. </a:t>
            </a:r>
            <a:r>
              <a:rPr lang="en-US" sz="2400" dirty="0" err="1"/>
              <a:t>Mutuc</a:t>
            </a:r>
            <a:r>
              <a:rPr lang="en-US" sz="2400" dirty="0"/>
              <a:t>, 22 SCRA 424)</a:t>
            </a:r>
          </a:p>
        </p:txBody>
      </p:sp>
    </p:spTree>
    <p:extLst>
      <p:ext uri="{BB962C8B-B14F-4D97-AF65-F5344CB8AC3E}">
        <p14:creationId xmlns:p14="http://schemas.microsoft.com/office/powerpoint/2010/main" val="2778445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PERSONS LIABLE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0000" lnSpcReduction="20000"/>
          </a:bodyPr>
          <a:lstStyle/>
          <a:p>
            <a:pPr marL="742950" indent="-742950" algn="just">
              <a:buFont typeface="+mj-lt"/>
              <a:buAutoNum type="arabicParenR"/>
            </a:pPr>
            <a:r>
              <a:rPr lang="en-US" sz="4000" dirty="0"/>
              <a:t>The public officer who persuades, induces or influences another public officer to perform an act constituting a violation of rules and regulations or an offense in connection with the official duties of the latter, and </a:t>
            </a:r>
          </a:p>
          <a:p>
            <a:pPr marL="742950" indent="-742950" algn="just">
              <a:buFont typeface="+mj-lt"/>
              <a:buAutoNum type="arabicParenR"/>
            </a:pPr>
            <a:r>
              <a:rPr lang="en-US" sz="4000" dirty="0"/>
              <a:t>The public officer who allows himself to be so persuaded, induced or influenced. </a:t>
            </a:r>
          </a:p>
        </p:txBody>
      </p:sp>
    </p:spTree>
    <p:extLst>
      <p:ext uri="{BB962C8B-B14F-4D97-AF65-F5344CB8AC3E}">
        <p14:creationId xmlns:p14="http://schemas.microsoft.com/office/powerpoint/2010/main" val="3847953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47500" lnSpcReduction="20000"/>
          </a:bodyPr>
          <a:lstStyle/>
          <a:p>
            <a:pPr algn="just"/>
            <a:r>
              <a:rPr lang="en-US" sz="4000" dirty="0"/>
              <a:t>G.R. No. 87186 April 24, 1992</a:t>
            </a:r>
          </a:p>
          <a:p>
            <a:pPr algn="just"/>
            <a:r>
              <a:rPr lang="en-US" sz="4000" dirty="0"/>
              <a:t>CAMILO VILLA, petitioner vs. SANDIGANBAYAN and PEOPLE OF THE PHILIPPINES, respondents. </a:t>
            </a:r>
          </a:p>
          <a:p>
            <a:pPr algn="just"/>
            <a:r>
              <a:rPr lang="en-US" sz="4000" dirty="0"/>
              <a:t> G.R. No. 87281 April 24, 1992</a:t>
            </a:r>
          </a:p>
          <a:p>
            <a:pPr algn="just"/>
            <a:r>
              <a:rPr lang="en-US" sz="4000" dirty="0"/>
              <a:t>RODOLFO E. MONTAYRE, petitioner, vs. SANDIGANBAYAN and PEOPLE OF THE PHILIPPINES, respondents. </a:t>
            </a:r>
          </a:p>
          <a:p>
            <a:pPr algn="just"/>
            <a:r>
              <a:rPr lang="en-US" sz="4000" dirty="0"/>
              <a:t> G.R. No.  87466 April 24, 1992</a:t>
            </a:r>
          </a:p>
          <a:p>
            <a:pPr algn="just"/>
            <a:r>
              <a:rPr lang="en-US" sz="4000" dirty="0"/>
              <a:t>JOSEFINA SUCALIT, petitioner, vs. SANDIGANBAYAN and PEOPLE OF THE PHILIPPINES, respondents. </a:t>
            </a:r>
          </a:p>
          <a:p>
            <a:pPr algn="just"/>
            <a:r>
              <a:rPr lang="en-US" sz="4000" dirty="0"/>
              <a:t>G.R. No. 87524 April 24, 1992</a:t>
            </a:r>
          </a:p>
          <a:p>
            <a:pPr algn="just"/>
            <a:r>
              <a:rPr lang="en-US" sz="4000" dirty="0"/>
              <a:t>ARTURO JIMENEZ, petitioner, vs. SANDIGANBAYAN and PEOPLE OF THE PHILIPPINES, respondents. </a:t>
            </a:r>
          </a:p>
        </p:txBody>
      </p:sp>
    </p:spTree>
    <p:extLst>
      <p:ext uri="{BB962C8B-B14F-4D97-AF65-F5344CB8AC3E}">
        <p14:creationId xmlns:p14="http://schemas.microsoft.com/office/powerpoint/2010/main" val="1490433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a:bodyPr>
          <a:lstStyle/>
          <a:p>
            <a:pPr algn="just"/>
            <a:r>
              <a:rPr lang="en-US" sz="2800" dirty="0"/>
              <a:t>FACTS: </a:t>
            </a:r>
          </a:p>
          <a:p>
            <a:pPr algn="just"/>
            <a:r>
              <a:rPr lang="en-US" sz="2800" dirty="0"/>
              <a:t>The case involved questionable payments made by the Civil Aeronautics Administration (CAA),  Mactan International Airport to </a:t>
            </a:r>
            <a:r>
              <a:rPr lang="en-US" sz="2800" dirty="0" err="1"/>
              <a:t>Rocen</a:t>
            </a:r>
            <a:r>
              <a:rPr lang="en-US" sz="2800" dirty="0"/>
              <a:t> Enterprises and </a:t>
            </a:r>
            <a:r>
              <a:rPr lang="en-US" sz="2800" dirty="0" err="1"/>
              <a:t>Sprayway</a:t>
            </a:r>
            <a:r>
              <a:rPr lang="en-US" sz="2800" dirty="0"/>
              <a:t> Corp., dealers in paper products and printed matter, for the purchase of electrical items and the cost of their installation, in the total amount of P299,175.00. </a:t>
            </a:r>
          </a:p>
        </p:txBody>
      </p:sp>
    </p:spTree>
    <p:extLst>
      <p:ext uri="{BB962C8B-B14F-4D97-AF65-F5344CB8AC3E}">
        <p14:creationId xmlns:p14="http://schemas.microsoft.com/office/powerpoint/2010/main" val="2873033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lvl="1" algn="just"/>
            <a:r>
              <a:rPr lang="en-US" sz="2000" dirty="0"/>
              <a:t>Dario, Centeno and Robles were CAA Manila employees and were on leave during the period of the questioned transaction. They were seen by prosecution witnesses at Mactan Airport in the company of Jimenez, who admitted he knew the three. Robles and Centeno are incorporators of </a:t>
            </a:r>
            <a:r>
              <a:rPr lang="en-US" sz="2000" dirty="0" err="1"/>
              <a:t>Rocen</a:t>
            </a:r>
            <a:r>
              <a:rPr lang="en-US" sz="2000" dirty="0"/>
              <a:t> Trading, Inc., which was the </a:t>
            </a:r>
            <a:r>
              <a:rPr lang="en-US" sz="2000" dirty="0" err="1"/>
              <a:t>Rocen</a:t>
            </a:r>
            <a:r>
              <a:rPr lang="en-US" sz="2000" dirty="0"/>
              <a:t> Enterprises at the time the transaction was consummated. This was a sole proprietorship registered in the name of Remedios Centeno, wife of </a:t>
            </a:r>
            <a:r>
              <a:rPr lang="en-US" sz="2000" dirty="0" err="1"/>
              <a:t>Estanislao</a:t>
            </a:r>
            <a:r>
              <a:rPr lang="en-US" sz="2000" dirty="0"/>
              <a:t> Centeno, and engaged only in the business of </a:t>
            </a:r>
            <a:r>
              <a:rPr lang="en-US" sz="2000"/>
              <a:t>dealing in </a:t>
            </a:r>
            <a:r>
              <a:rPr lang="en-US" sz="2000" dirty="0"/>
              <a:t>“paper products and printed matter”. </a:t>
            </a:r>
            <a:endParaRPr lang="en-US" sz="1800" dirty="0"/>
          </a:p>
        </p:txBody>
      </p:sp>
    </p:spTree>
    <p:extLst>
      <p:ext uri="{BB962C8B-B14F-4D97-AF65-F5344CB8AC3E}">
        <p14:creationId xmlns:p14="http://schemas.microsoft.com/office/powerpoint/2010/main" val="38693052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lvl="1" algn="just"/>
            <a:r>
              <a:rPr lang="en-US" sz="2000" dirty="0"/>
              <a:t>When the requisition of the items was made, </a:t>
            </a:r>
            <a:r>
              <a:rPr lang="en-US" sz="2000" dirty="0" err="1"/>
              <a:t>Sucalit</a:t>
            </a:r>
            <a:r>
              <a:rPr lang="en-US" sz="2000" dirty="0"/>
              <a:t> went to Manila pursuant to a travel order issued by Jimenez to canvass prices of the articles. It is not explained why she delivered an advertisement form to </a:t>
            </a:r>
            <a:r>
              <a:rPr lang="en-US" sz="2000" dirty="0" err="1"/>
              <a:t>Rocen</a:t>
            </a:r>
            <a:r>
              <a:rPr lang="en-US" sz="2000" dirty="0"/>
              <a:t> Enterprises, which was a supplier only of paper products and printed matter but not of the needed electrical items. Curiously, </a:t>
            </a:r>
            <a:r>
              <a:rPr lang="en-US" sz="2000" dirty="0" err="1"/>
              <a:t>Rocen</a:t>
            </a:r>
            <a:r>
              <a:rPr lang="en-US" sz="2000" dirty="0"/>
              <a:t> submitted the lowest quotation for the items requisitioned. When the contract was awarded to it, </a:t>
            </a:r>
            <a:r>
              <a:rPr lang="en-US" sz="2000" dirty="0" err="1"/>
              <a:t>Rocen</a:t>
            </a:r>
            <a:r>
              <a:rPr lang="en-US" sz="2000" dirty="0"/>
              <a:t> merely procured the items requisitioned from UTESCO, a losing bidder. </a:t>
            </a:r>
            <a:endParaRPr lang="en-US" sz="1800" dirty="0"/>
          </a:p>
        </p:txBody>
      </p:sp>
    </p:spTree>
    <p:extLst>
      <p:ext uri="{BB962C8B-B14F-4D97-AF65-F5344CB8AC3E}">
        <p14:creationId xmlns:p14="http://schemas.microsoft.com/office/powerpoint/2010/main" val="39621700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2000" dirty="0"/>
              <a:t>Sandiganbayan Decision: </a:t>
            </a:r>
          </a:p>
          <a:p>
            <a:pPr lvl="1" algn="just"/>
            <a:r>
              <a:rPr lang="en-US" sz="2000" dirty="0"/>
              <a:t>Sandiganbayan found all the accused GUILTY beyond reasonable doubt of violating Section 3,  paragraphs (a), (c), (h) and (</a:t>
            </a:r>
            <a:r>
              <a:rPr lang="en-US" sz="2000" dirty="0" err="1"/>
              <a:t>i</a:t>
            </a:r>
            <a:r>
              <a:rPr lang="en-US" sz="2000" dirty="0"/>
              <a:t>) of RA 3019, in relation to the Unnumbered Memorandum of the President dated April 22, 1971, Section 12, Rule XVIII of the Civil Service Rules and Section 1(x) of PD No. 6. </a:t>
            </a:r>
          </a:p>
          <a:p>
            <a:pPr lvl="1" algn="just"/>
            <a:r>
              <a:rPr lang="en-US" sz="2000" dirty="0"/>
              <a:t>Each of the accused was sentenced to suffer an indeterminate penalty ranging from a minimum of 3 years to a maximum of 6 years imprisonment and perpetual disqualification from public office. </a:t>
            </a:r>
            <a:endParaRPr lang="en-US" sz="1800" dirty="0"/>
          </a:p>
        </p:txBody>
      </p:sp>
    </p:spTree>
    <p:extLst>
      <p:ext uri="{BB962C8B-B14F-4D97-AF65-F5344CB8AC3E}">
        <p14:creationId xmlns:p14="http://schemas.microsoft.com/office/powerpoint/2010/main" val="4193635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20000"/>
          </a:bodyPr>
          <a:lstStyle/>
          <a:p>
            <a:pPr algn="just"/>
            <a:r>
              <a:rPr lang="en-US" sz="2000" dirty="0"/>
              <a:t> Supreme Court Decision: </a:t>
            </a:r>
          </a:p>
          <a:p>
            <a:pPr lvl="1" algn="just"/>
            <a:r>
              <a:rPr lang="en-US" sz="2000" dirty="0"/>
              <a:t>Arturo Jimenez, Airport General Manager, had the responsibility as head of office, to see to it that the purchases made were from reputable suppliers pursuant to the Unnumbered Presidential Memorandum dated April 22, 1971. Instead of discharging this responsibility, Jimenez approved the award to </a:t>
            </a:r>
            <a:r>
              <a:rPr lang="en-US" sz="2000" dirty="0" err="1"/>
              <a:t>Rocen</a:t>
            </a:r>
            <a:r>
              <a:rPr lang="en-US" sz="2000" dirty="0"/>
              <a:t> Enterprises, which was represented by Centeno, Robles and Dario. </a:t>
            </a:r>
          </a:p>
          <a:p>
            <a:pPr lvl="1" algn="just"/>
            <a:r>
              <a:rPr lang="en-US" sz="2000" dirty="0"/>
              <a:t>Josefina </a:t>
            </a:r>
            <a:r>
              <a:rPr lang="en-US" sz="2000" dirty="0" err="1"/>
              <a:t>Sucalit</a:t>
            </a:r>
            <a:r>
              <a:rPr lang="en-US" sz="2000" dirty="0"/>
              <a:t>, who was sent by Jimenez to Manila to make a canvass, inexplicably delivered an advertisement for </a:t>
            </a:r>
            <a:r>
              <a:rPr lang="en-US" sz="2000" dirty="0" err="1"/>
              <a:t>Rocen</a:t>
            </a:r>
            <a:r>
              <a:rPr lang="en-US" sz="2000" dirty="0"/>
              <a:t> Enterprises, which was not a reputable supplier of the needed items. In her Travel Report, she certified that she made a canvass from reputable suppliers. </a:t>
            </a:r>
            <a:endParaRPr lang="en-US" sz="1800" dirty="0"/>
          </a:p>
        </p:txBody>
      </p:sp>
    </p:spTree>
    <p:extLst>
      <p:ext uri="{BB962C8B-B14F-4D97-AF65-F5344CB8AC3E}">
        <p14:creationId xmlns:p14="http://schemas.microsoft.com/office/powerpoint/2010/main" val="4976903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20000"/>
          </a:bodyPr>
          <a:lstStyle/>
          <a:p>
            <a:pPr algn="just"/>
            <a:r>
              <a:rPr lang="en-US" sz="2000" dirty="0"/>
              <a:t> Supreme Court Decision: </a:t>
            </a:r>
          </a:p>
          <a:p>
            <a:pPr lvl="1" algn="just"/>
            <a:r>
              <a:rPr lang="en-US" sz="2000" dirty="0"/>
              <a:t>These acts and omissions of Jimenez and </a:t>
            </a:r>
            <a:r>
              <a:rPr lang="en-US" sz="2000" dirty="0" err="1"/>
              <a:t>Sucalit</a:t>
            </a:r>
            <a:r>
              <a:rPr lang="en-US" sz="2000" dirty="0"/>
              <a:t> violated paragraph (a) of Section 3 of R.A. 3019 in relation to the Unnumbered Presidential Memorandum. </a:t>
            </a:r>
          </a:p>
          <a:p>
            <a:pPr lvl="1" algn="just"/>
            <a:r>
              <a:rPr lang="en-US" sz="2000" dirty="0"/>
              <a:t>They were persuaded, induced or influenced, and persuaded, induced or influenced each other, to award the purchase of electrical items to an entity which was not even a supplier of electrical items in disregard of the Presidential Memorandum directing that procurement of supplies by government offices should be from reputable suppliers. </a:t>
            </a:r>
          </a:p>
          <a:p>
            <a:pPr lvl="1" algn="just"/>
            <a:r>
              <a:rPr lang="en-US" sz="2000" dirty="0" err="1"/>
              <a:t>Rocen</a:t>
            </a:r>
            <a:r>
              <a:rPr lang="en-US" sz="2000" dirty="0"/>
              <a:t> was not a “reputable supplier” as it was dealing only in paper products and printed matter at the time of the transaction in question. </a:t>
            </a:r>
            <a:endParaRPr lang="en-US" sz="1800" dirty="0"/>
          </a:p>
        </p:txBody>
      </p:sp>
    </p:spTree>
    <p:extLst>
      <p:ext uri="{BB962C8B-B14F-4D97-AF65-F5344CB8AC3E}">
        <p14:creationId xmlns:p14="http://schemas.microsoft.com/office/powerpoint/2010/main" val="6729049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algn="just"/>
            <a:r>
              <a:rPr lang="en-US" sz="4000" dirty="0"/>
              <a:t> Supreme Court Decision: </a:t>
            </a:r>
          </a:p>
          <a:p>
            <a:pPr lvl="1" algn="just"/>
            <a:r>
              <a:rPr lang="en-US" sz="3800" dirty="0"/>
              <a:t>Paragraph (e) was likewise violated by Jimenez and </a:t>
            </a:r>
            <a:r>
              <a:rPr lang="en-US" sz="3800" dirty="0" err="1"/>
              <a:t>Sucalit</a:t>
            </a:r>
            <a:r>
              <a:rPr lang="en-US" sz="3800" dirty="0"/>
              <a:t> because, with manifest partiality in the discharge of their official and administrative functions, they gave unwarranted benefits, advantage or preference to </a:t>
            </a:r>
            <a:r>
              <a:rPr lang="en-US" sz="3800" dirty="0" err="1"/>
              <a:t>Rocen</a:t>
            </a:r>
            <a:r>
              <a:rPr lang="en-US" sz="3800" dirty="0"/>
              <a:t> Enterprises. </a:t>
            </a:r>
            <a:endParaRPr lang="en-US" sz="3600" dirty="0"/>
          </a:p>
        </p:txBody>
      </p:sp>
    </p:spTree>
    <p:extLst>
      <p:ext uri="{BB962C8B-B14F-4D97-AF65-F5344CB8AC3E}">
        <p14:creationId xmlns:p14="http://schemas.microsoft.com/office/powerpoint/2010/main" val="33068646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55000" lnSpcReduction="20000"/>
          </a:bodyPr>
          <a:lstStyle/>
          <a:p>
            <a:pPr algn="just"/>
            <a:r>
              <a:rPr lang="en-US" sz="4000" dirty="0"/>
              <a:t> Supreme Court Decision: </a:t>
            </a:r>
          </a:p>
          <a:p>
            <a:pPr lvl="1" algn="just"/>
            <a:r>
              <a:rPr lang="en-US" sz="3800" dirty="0"/>
              <a:t>The circumstances of the case are sufficient to establish conspiracy between Jimenez and </a:t>
            </a:r>
            <a:r>
              <a:rPr lang="en-US" sz="3800" dirty="0" err="1"/>
              <a:t>Sucalit</a:t>
            </a:r>
            <a:r>
              <a:rPr lang="en-US" sz="3800" dirty="0"/>
              <a:t> in violating the pertinent provisions of R.A. 3019 adverted to above. Direct evidence is not necessary to prove such conspiracy, for as we held in People vs. </a:t>
            </a:r>
            <a:r>
              <a:rPr lang="en-US" sz="3800" dirty="0" err="1"/>
              <a:t>Roa</a:t>
            </a:r>
            <a:r>
              <a:rPr lang="en-US" sz="3800" dirty="0"/>
              <a:t>: </a:t>
            </a:r>
          </a:p>
          <a:p>
            <a:pPr lvl="2" algn="just"/>
            <a:r>
              <a:rPr lang="en-US" sz="3600" dirty="0"/>
              <a:t>A resort to circumstantial evidence is in the very nature of things, a necessity. Crimes are usually committed in secret and under conditions where concealment is highly probable; and to require direct testimony would in many cases result in freeing criminals and would deny proper protection to society. (20 Am. </a:t>
            </a:r>
            <a:r>
              <a:rPr lang="en-US" sz="3600" dirty="0" err="1"/>
              <a:t>Jur</a:t>
            </a:r>
            <a:r>
              <a:rPr lang="en-US" sz="3600" dirty="0"/>
              <a:t>, 261) </a:t>
            </a:r>
          </a:p>
        </p:txBody>
      </p:sp>
    </p:spTree>
    <p:extLst>
      <p:ext uri="{BB962C8B-B14F-4D97-AF65-F5344CB8AC3E}">
        <p14:creationId xmlns:p14="http://schemas.microsoft.com/office/powerpoint/2010/main" val="886159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56790-4AEA-C9B6-038A-7E122CDBAF0C}"/>
              </a:ext>
            </a:extLst>
          </p:cNvPr>
          <p:cNvSpPr>
            <a:spLocks noGrp="1"/>
          </p:cNvSpPr>
          <p:nvPr>
            <p:ph type="title"/>
          </p:nvPr>
        </p:nvSpPr>
        <p:spPr/>
        <p:txBody>
          <a:bodyPr>
            <a:normAutofit fontScale="90000"/>
          </a:bodyPr>
          <a:lstStyle/>
          <a:p>
            <a:r>
              <a:rPr lang="en-US" sz="4400" dirty="0"/>
              <a:t>DEFINITION OF PUBLIC OFFICER</a:t>
            </a:r>
            <a:br>
              <a:rPr lang="en-US" dirty="0"/>
            </a:br>
            <a:endParaRPr lang="en-US" dirty="0"/>
          </a:p>
        </p:txBody>
      </p:sp>
      <p:sp>
        <p:nvSpPr>
          <p:cNvPr id="3" name="Content Placeholder 2">
            <a:extLst>
              <a:ext uri="{FF2B5EF4-FFF2-40B4-BE49-F238E27FC236}">
                <a16:creationId xmlns:a16="http://schemas.microsoft.com/office/drawing/2014/main" id="{467219EC-5FFE-6DC6-63F4-CF89BC5E832E}"/>
              </a:ext>
            </a:extLst>
          </p:cNvPr>
          <p:cNvSpPr>
            <a:spLocks noGrp="1"/>
          </p:cNvSpPr>
          <p:nvPr>
            <p:ph idx="1"/>
          </p:nvPr>
        </p:nvSpPr>
        <p:spPr/>
        <p:txBody>
          <a:bodyPr>
            <a:normAutofit/>
          </a:bodyPr>
          <a:lstStyle/>
          <a:p>
            <a:pPr algn="just"/>
            <a:r>
              <a:rPr lang="en-US" sz="2800" dirty="0"/>
              <a:t>Includes elective and appointive officials and employees, permanent or temporary, whether in the classified or unclassified or exemption service receiving compensation, even nominal, from the government. </a:t>
            </a:r>
          </a:p>
        </p:txBody>
      </p:sp>
    </p:spTree>
    <p:extLst>
      <p:ext uri="{BB962C8B-B14F-4D97-AF65-F5344CB8AC3E}">
        <p14:creationId xmlns:p14="http://schemas.microsoft.com/office/powerpoint/2010/main" val="16422335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Autofit/>
          </a:bodyPr>
          <a:lstStyle/>
          <a:p>
            <a:r>
              <a:rPr lang="en-US" dirty="0"/>
              <a:t>SEC. 3(a)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20000"/>
          </a:bodyPr>
          <a:lstStyle/>
          <a:p>
            <a:pPr algn="just"/>
            <a:r>
              <a:rPr lang="en-US" sz="4000" dirty="0"/>
              <a:t> Supreme Court Decision: </a:t>
            </a:r>
          </a:p>
          <a:p>
            <a:pPr lvl="1" algn="just"/>
            <a:r>
              <a:rPr lang="en-US" sz="3800" dirty="0"/>
              <a:t> The appealed judgment of the Sandiganbayan is AFFIRMED insofar as petitioners Jimenez and </a:t>
            </a:r>
            <a:r>
              <a:rPr lang="en-US" sz="3800" dirty="0" err="1"/>
              <a:t>Sucalit</a:t>
            </a:r>
            <a:r>
              <a:rPr lang="en-US" sz="3800" dirty="0"/>
              <a:t> are concerned. Petitioners Villa and </a:t>
            </a:r>
            <a:r>
              <a:rPr lang="en-US" sz="3800" dirty="0" err="1"/>
              <a:t>Montayre</a:t>
            </a:r>
            <a:r>
              <a:rPr lang="en-US" sz="3800" dirty="0"/>
              <a:t> are hereby ACQUITTED.  </a:t>
            </a:r>
          </a:p>
        </p:txBody>
      </p:sp>
    </p:spTree>
    <p:extLst>
      <p:ext uri="{BB962C8B-B14F-4D97-AF65-F5344CB8AC3E}">
        <p14:creationId xmlns:p14="http://schemas.microsoft.com/office/powerpoint/2010/main" val="18050011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(b).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0000" lnSpcReduction="20000"/>
          </a:bodyPr>
          <a:lstStyle/>
          <a:p>
            <a:pPr marL="742950" indent="-742950" algn="just">
              <a:buFont typeface="+mj-lt"/>
              <a:buAutoNum type="alphaLcParenR" startAt="2"/>
            </a:pPr>
            <a:r>
              <a:rPr lang="en-US" sz="4000" dirty="0"/>
              <a:t>Directly or indirectly requesting or receiving any gift, present, share, percentage or benefit, for himself or for any other person, in connection with any contract or transaction between the government and any other party, wherein the public officer in his official capacity has to intervene under the law. </a:t>
            </a:r>
          </a:p>
        </p:txBody>
      </p:sp>
    </p:spTree>
    <p:extLst>
      <p:ext uri="{BB962C8B-B14F-4D97-AF65-F5344CB8AC3E}">
        <p14:creationId xmlns:p14="http://schemas.microsoft.com/office/powerpoint/2010/main" val="37720046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PERSON LIABLE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a:bodyPr>
          <a:lstStyle/>
          <a:p>
            <a:pPr algn="just"/>
            <a:r>
              <a:rPr lang="en-US" sz="2400" dirty="0"/>
              <a:t>The public officer who, in his official capacity, has to intervene under the law in any contract or transaction between the Government and any other party. </a:t>
            </a:r>
          </a:p>
          <a:p>
            <a:pPr marL="0" indent="0" algn="just">
              <a:buNone/>
            </a:pPr>
            <a:endParaRPr lang="en-US" sz="1000" dirty="0"/>
          </a:p>
          <a:p>
            <a:pPr algn="just"/>
            <a:r>
              <a:rPr lang="en-US" sz="2400" dirty="0"/>
              <a:t>The act constituting the crime is directly or indirectly, requesting or receiving any gift, present, share, percentage, or benefit, for himself or for any other person, in connection with that contract or transaction. </a:t>
            </a:r>
          </a:p>
        </p:txBody>
      </p:sp>
    </p:spTree>
    <p:extLst>
      <p:ext uri="{BB962C8B-B14F-4D97-AF65-F5344CB8AC3E}">
        <p14:creationId xmlns:p14="http://schemas.microsoft.com/office/powerpoint/2010/main" val="13124828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92500"/>
          </a:bodyPr>
          <a:lstStyle/>
          <a:p>
            <a:pPr algn="just"/>
            <a:r>
              <a:rPr lang="en-US" sz="2400" dirty="0"/>
              <a:t>G.R. No. L-65952 July 31, 1984</a:t>
            </a:r>
          </a:p>
          <a:p>
            <a:pPr algn="just"/>
            <a:r>
              <a:rPr lang="en-US" sz="2400" dirty="0"/>
              <a:t>LAURO G. SORIANO, JR. petitioner vs. THE HONORABLE SANDIGANBAYAN AND THE PEOPLE OF THE PHILIPPINES, respondents </a:t>
            </a:r>
          </a:p>
          <a:p>
            <a:pPr algn="just"/>
            <a:r>
              <a:rPr lang="en-US" sz="2400" dirty="0"/>
              <a:t>The principal issue in this petition to review a decision of the Sandiganbayan is whether or not the preliminary investigation of a criminal complaint conducted by a Fiscal is a “contract or transaction” so as to bring it within the ambit of Section 3(b) of R.A. 3019, otherwise known as the Anti-Graft and Corrupt Practices Act. </a:t>
            </a:r>
          </a:p>
        </p:txBody>
      </p:sp>
    </p:spTree>
    <p:extLst>
      <p:ext uri="{BB962C8B-B14F-4D97-AF65-F5344CB8AC3E}">
        <p14:creationId xmlns:p14="http://schemas.microsoft.com/office/powerpoint/2010/main" val="14652923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85000" lnSpcReduction="20000"/>
          </a:bodyPr>
          <a:lstStyle/>
          <a:p>
            <a:pPr algn="just"/>
            <a:r>
              <a:rPr lang="en-US" sz="2400" dirty="0"/>
              <a:t>FACTS: </a:t>
            </a:r>
          </a:p>
          <a:p>
            <a:pPr algn="just"/>
            <a:r>
              <a:rPr lang="en-US" sz="2400" dirty="0"/>
              <a:t>Thomas N. Tan was accused of qualified theft in a complaint lodged with the City Fiscal of Quezon City. The case was docketed as I.S. No. 82-2964 and assigned for investigation to the petitioner who was then an Assistant City Fiscal. </a:t>
            </a:r>
          </a:p>
          <a:p>
            <a:pPr algn="just"/>
            <a:r>
              <a:rPr lang="en-US" sz="2400" dirty="0"/>
              <a:t>In the course of the investigation the petitioner demanded P4,000 from Tan as the price for dismissing the case. Tan reported the demand to the NBI which set up an entrapment. Because Tan was hard put to raise the required amount only P2,000 in bills were marked by the NBI which had to supply one-half thereof. The entrapment succeeded and an information was filed with the Sandiganbayan in Criminal Case No. 7393. </a:t>
            </a:r>
          </a:p>
        </p:txBody>
      </p:sp>
    </p:spTree>
    <p:extLst>
      <p:ext uri="{BB962C8B-B14F-4D97-AF65-F5344CB8AC3E}">
        <p14:creationId xmlns:p14="http://schemas.microsoft.com/office/powerpoint/2010/main" val="4939321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77500" lnSpcReduction="20000"/>
          </a:bodyPr>
          <a:lstStyle/>
          <a:p>
            <a:pPr algn="just"/>
            <a:r>
              <a:rPr lang="en-US" sz="2400" dirty="0"/>
              <a:t>Sandiganbayan Decision: </a:t>
            </a:r>
          </a:p>
          <a:p>
            <a:pPr lvl="1" algn="just"/>
            <a:r>
              <a:rPr lang="en-US" sz="2200" dirty="0"/>
              <a:t>WHEREFORE, the Court finds accused </a:t>
            </a:r>
            <a:r>
              <a:rPr lang="en-US" sz="2200" dirty="0" err="1"/>
              <a:t>Lauro</a:t>
            </a:r>
            <a:r>
              <a:rPr lang="en-US" sz="2200" dirty="0"/>
              <a:t> G. Soriano, Jr., GUILTY beyond reasonable doubt, as Principal in the Information, for Violation of Section 3, paragraph (b), of RA No. 3019, as amended, otherwise known as the Anti-Graft and Corrupt Practices Act, and hereby sentences him to suffer the indeterminate penalty of imprisonment ranging from SIX (6) YEARS and ONE (1) MONTH, as minimum, to NINE (9) YEARS and ONE (1) DAY, as maximum; to suffer perpetual disqualification from public office; to suffer loss of all retirement or gratuity benefits under any law; and, to pay costs. </a:t>
            </a:r>
          </a:p>
          <a:p>
            <a:pPr lvl="1" algn="just"/>
            <a:r>
              <a:rPr lang="en-US" sz="2200" dirty="0"/>
              <a:t>Of the sum of Two Thousand Pesos (P2,000.00) used in the entrapment operations, and which was fully recovered from the accused, One Thousand Pesos (P1,000.00) shall be returned to private complainant Thomas N. Tan, and the other half, to the NBI, NCR.  </a:t>
            </a:r>
          </a:p>
        </p:txBody>
      </p:sp>
    </p:spTree>
    <p:extLst>
      <p:ext uri="{BB962C8B-B14F-4D97-AF65-F5344CB8AC3E}">
        <p14:creationId xmlns:p14="http://schemas.microsoft.com/office/powerpoint/2010/main" val="19457661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70000" lnSpcReduction="20000"/>
          </a:bodyPr>
          <a:lstStyle/>
          <a:p>
            <a:pPr algn="just"/>
            <a:r>
              <a:rPr lang="en-US" sz="2400" dirty="0"/>
              <a:t>On appeal, Soriano states: </a:t>
            </a:r>
          </a:p>
          <a:p>
            <a:pPr lvl="1" algn="just"/>
            <a:r>
              <a:rPr lang="en-US" sz="2200" dirty="0"/>
              <a:t>Assuming in gratia </a:t>
            </a:r>
            <a:r>
              <a:rPr lang="en-US" sz="2200" dirty="0" err="1"/>
              <a:t>argumenti</a:t>
            </a:r>
            <a:r>
              <a:rPr lang="en-US" sz="2200" dirty="0"/>
              <a:t>, petitioner’s guilt, the facts make out a case of Direct Bribery defined and penalized under the provision of Article 210 of the Revised Penal Code and not a violation of Section 3, subparagraph (b) of R.A. 3019, as amended. </a:t>
            </a:r>
          </a:p>
          <a:p>
            <a:pPr lvl="1" algn="just"/>
            <a:r>
              <a:rPr lang="en-US" sz="2200" dirty="0"/>
              <a:t>The evidence for the prosecution clearly and undoubtedly support, it at all the offense of Direct Bribery, which is not the offense charged and is not likewise included in or is necessarily included in the offense charged, which is for violation of Section 3, subparagraph (b) of RA 3019, as amended. The prosecution showed that: the accused is a public officer; in consideration of P4,000.00 which was allegedly solicited, P2,000 of which was allegedly received, the petitioner undertook or promised to dismiss a criminal complaint pending preliminary investigation before him, which may or may not constitute a crime; that the act of dismissing the criminal complaint pending before petitioner was related to the exercise of the function of his office. Therefore, it is with pristine clarity that the offense proved, if at all is Direct Bribery. </a:t>
            </a:r>
          </a:p>
        </p:txBody>
      </p:sp>
    </p:spTree>
    <p:extLst>
      <p:ext uri="{BB962C8B-B14F-4D97-AF65-F5344CB8AC3E}">
        <p14:creationId xmlns:p14="http://schemas.microsoft.com/office/powerpoint/2010/main" val="30330921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a:bodyPr>
          <a:lstStyle/>
          <a:p>
            <a:pPr algn="just"/>
            <a:r>
              <a:rPr lang="en-US" sz="2400" dirty="0"/>
              <a:t>Supreme Court Decision: </a:t>
            </a:r>
          </a:p>
          <a:p>
            <a:pPr lvl="1" algn="just"/>
            <a:r>
              <a:rPr lang="en-US" sz="2200" dirty="0"/>
              <a:t>It is obvious that the investigation conducted by the petitioner was not a contract. Neither was it a transaction because this term must be construed as analogous to the term which precedes it. A transaction, like a contract, is one which involves some consideration as in credit transactions and this element (consideration) is absent in the investigation conducted by the petitioner. </a:t>
            </a:r>
          </a:p>
        </p:txBody>
      </p:sp>
    </p:spTree>
    <p:extLst>
      <p:ext uri="{BB962C8B-B14F-4D97-AF65-F5344CB8AC3E}">
        <p14:creationId xmlns:p14="http://schemas.microsoft.com/office/powerpoint/2010/main" val="9300053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92500" lnSpcReduction="20000"/>
          </a:bodyPr>
          <a:lstStyle/>
          <a:p>
            <a:pPr algn="just"/>
            <a:r>
              <a:rPr lang="en-US" sz="2400" dirty="0"/>
              <a:t>Supreme Court Decision: </a:t>
            </a:r>
          </a:p>
          <a:p>
            <a:pPr lvl="1" algn="just"/>
            <a:r>
              <a:rPr lang="en-US" sz="2200" dirty="0"/>
              <a:t>In the light of the foregoing, We agree with the petitioner that it was error for the Sandiganbayan to have convicted him of violating Sec. 3 (b) of RA No. 3019. </a:t>
            </a:r>
          </a:p>
          <a:p>
            <a:pPr lvl="1" algn="just"/>
            <a:r>
              <a:rPr lang="en-US" sz="2200" dirty="0"/>
              <a:t>The petitioner also claims that he cannot be convicted of bribery under the Revised Penal Code because to do so would be violative of his constitutional right to be informed of the nature and cause of the accusation against him. </a:t>
            </a:r>
            <a:r>
              <a:rPr lang="en-US" sz="2200" b="1" dirty="0"/>
              <a:t>Wrong. </a:t>
            </a:r>
            <a:r>
              <a:rPr lang="en-US" sz="2200" dirty="0"/>
              <a:t>A reading of the information which has been reproduced herein clearly makes out a case of bribery so that the petitioner cannot claim deprivation of the right to be informed. </a:t>
            </a:r>
          </a:p>
        </p:txBody>
      </p:sp>
    </p:spTree>
    <p:extLst>
      <p:ext uri="{BB962C8B-B14F-4D97-AF65-F5344CB8AC3E}">
        <p14:creationId xmlns:p14="http://schemas.microsoft.com/office/powerpoint/2010/main" val="35575274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92500"/>
          </a:bodyPr>
          <a:lstStyle/>
          <a:p>
            <a:pPr algn="just"/>
            <a:r>
              <a:rPr lang="en-US" sz="2400" dirty="0"/>
              <a:t>Supreme Court Decision: </a:t>
            </a:r>
          </a:p>
          <a:p>
            <a:pPr lvl="1" algn="just"/>
            <a:r>
              <a:rPr lang="en-US" sz="2200" dirty="0"/>
              <a:t>IN THE LIGHT OF THE FOREGOING, the judgment of the Sandiganbayan is modified in that the petitioner is deemed GUILTY of bribery as defined and penalized by Article 210 of the Revised Penal Code and is hereby sentenced to suffer an indeterminate penalty of six (6) months of </a:t>
            </a:r>
            <a:r>
              <a:rPr lang="en-US" sz="2200" dirty="0" err="1"/>
              <a:t>arresto</a:t>
            </a:r>
            <a:r>
              <a:rPr lang="en-US" sz="2200" dirty="0"/>
              <a:t> mayor, as minimum, to two (2) years of </a:t>
            </a:r>
            <a:r>
              <a:rPr lang="en-US" sz="2200" dirty="0" err="1"/>
              <a:t>prision</a:t>
            </a:r>
            <a:r>
              <a:rPr lang="en-US" sz="2200" dirty="0"/>
              <a:t> </a:t>
            </a:r>
            <a:r>
              <a:rPr lang="en-US" sz="2200" dirty="0" err="1"/>
              <a:t>correccional</a:t>
            </a:r>
            <a:r>
              <a:rPr lang="en-US" sz="2200" dirty="0"/>
              <a:t> as maximum, and to pay a fine of Two Thousand (P2,000.00) Pesos. The rest of the judgment is hereby affirmed. Costs against the petitioner. </a:t>
            </a:r>
          </a:p>
        </p:txBody>
      </p:sp>
    </p:spTree>
    <p:extLst>
      <p:ext uri="{BB962C8B-B14F-4D97-AF65-F5344CB8AC3E}">
        <p14:creationId xmlns:p14="http://schemas.microsoft.com/office/powerpoint/2010/main" val="882552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EBCB5-CD23-D021-76EB-0905E69299FD}"/>
              </a:ext>
            </a:extLst>
          </p:cNvPr>
          <p:cNvSpPr>
            <a:spLocks noGrp="1"/>
          </p:cNvSpPr>
          <p:nvPr>
            <p:ph type="title"/>
          </p:nvPr>
        </p:nvSpPr>
        <p:spPr/>
        <p:txBody>
          <a:bodyPr/>
          <a:lstStyle/>
          <a:p>
            <a:r>
              <a:rPr lang="en-US" dirty="0"/>
              <a:t>DEFINITION OF RECEIVING </a:t>
            </a:r>
            <a:br>
              <a:rPr lang="en-US" dirty="0"/>
            </a:br>
            <a:r>
              <a:rPr lang="en-US" dirty="0"/>
              <a:t>ANY GIFT </a:t>
            </a:r>
          </a:p>
        </p:txBody>
      </p:sp>
      <p:sp>
        <p:nvSpPr>
          <p:cNvPr id="3" name="Content Placeholder 2">
            <a:extLst>
              <a:ext uri="{FF2B5EF4-FFF2-40B4-BE49-F238E27FC236}">
                <a16:creationId xmlns:a16="http://schemas.microsoft.com/office/drawing/2014/main" id="{10C1E1FD-7F76-D66E-D7A6-A932BC3C75A3}"/>
              </a:ext>
            </a:extLst>
          </p:cNvPr>
          <p:cNvSpPr>
            <a:spLocks noGrp="1"/>
          </p:cNvSpPr>
          <p:nvPr>
            <p:ph idx="1"/>
          </p:nvPr>
        </p:nvSpPr>
        <p:spPr/>
        <p:txBody>
          <a:bodyPr>
            <a:normAutofit fontScale="92500" lnSpcReduction="20000"/>
          </a:bodyPr>
          <a:lstStyle/>
          <a:p>
            <a:pPr algn="just"/>
            <a:r>
              <a:rPr lang="en-US" sz="2800" dirty="0"/>
              <a:t>Includes the act of accepting directly or indirectly a gift from a person other than a member of the public officer’s immediate family, in behalf of himself or of any member of his family or relative within the fourth civil degree, either by consanguinity or affinity, even on the occasion of a family celebration or national festivity like Christmas, if the value of the gift is under the circumstances manifestly excessive. </a:t>
            </a:r>
          </a:p>
        </p:txBody>
      </p:sp>
    </p:spTree>
    <p:extLst>
      <p:ext uri="{BB962C8B-B14F-4D97-AF65-F5344CB8AC3E}">
        <p14:creationId xmlns:p14="http://schemas.microsoft.com/office/powerpoint/2010/main" val="41533658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85000" lnSpcReduction="10000"/>
          </a:bodyPr>
          <a:lstStyle/>
          <a:p>
            <a:pPr algn="just"/>
            <a:r>
              <a:rPr lang="en-US" sz="2400" dirty="0"/>
              <a:t>G.R. No. 165111 July 21, 2006</a:t>
            </a:r>
          </a:p>
          <a:p>
            <a:pPr algn="just"/>
            <a:r>
              <a:rPr lang="en-US" sz="2400" dirty="0"/>
              <a:t>ROBERTO E. CHANG and PACIFICO D. SAN MATEO, petitioners, vs. PEOPLE OF THE PHILIPPINES, respondent. </a:t>
            </a:r>
          </a:p>
          <a:p>
            <a:pPr algn="just"/>
            <a:r>
              <a:rPr lang="en-US" sz="2400" dirty="0"/>
              <a:t>On appeal is the July 2, 2004 Decision and August 23, 2004 Resolution of the Sandiganbayan finding herein petitioners Roberto E. Chang and </a:t>
            </a:r>
            <a:r>
              <a:rPr lang="en-US" sz="2400" dirty="0" err="1"/>
              <a:t>Pacifico</a:t>
            </a:r>
            <a:r>
              <a:rPr lang="en-US" sz="2400" dirty="0"/>
              <a:t> D. San Mateo GUILY beyond reasonable doubt of violation of Section 3(b) of RA No. 3019, and sentencing each of them to suffer the indeterminate penalty of imprisonment from Six (6) Years and One (1) Month as minimum to Fifteen (15) Years as maximum and perpetual disqualification from public office. </a:t>
            </a:r>
          </a:p>
        </p:txBody>
      </p:sp>
    </p:spTree>
    <p:extLst>
      <p:ext uri="{BB962C8B-B14F-4D97-AF65-F5344CB8AC3E}">
        <p14:creationId xmlns:p14="http://schemas.microsoft.com/office/powerpoint/2010/main" val="31557158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77500" lnSpcReduction="20000"/>
          </a:bodyPr>
          <a:lstStyle/>
          <a:p>
            <a:pPr algn="just"/>
            <a:r>
              <a:rPr lang="en-US" sz="2400" dirty="0"/>
              <a:t>FACTS: </a:t>
            </a:r>
          </a:p>
          <a:p>
            <a:pPr lvl="1" algn="just"/>
            <a:r>
              <a:rPr lang="en-US" sz="2200" dirty="0"/>
              <a:t>Petitioner Chang was the Municipal Treasurer of Makati who was tasked to, among other things, examine or investigate tax returns of private corporation or companies operating within Makati, and determine the sufficiency or insufficiency of Income Tax assessed on them and collect payments therefor. Petitioner San Mateo was the Chief of Operations, Business Revenue Examination, Audit Division, Makati Treasurer’s Office.  The examiners found that GDI incurred a tax deficiency inclusive of penalty in the total amount of P494,601.11. The assessment notices were personally received by Mario </a:t>
            </a:r>
            <a:r>
              <a:rPr lang="en-US" sz="2200" dirty="0" err="1"/>
              <a:t>Magat</a:t>
            </a:r>
            <a:r>
              <a:rPr lang="en-US" sz="2200" dirty="0"/>
              <a:t>, Chief Operating Officer of GDI, in April 1991. </a:t>
            </a:r>
            <a:r>
              <a:rPr lang="en-US" sz="2200" dirty="0" err="1"/>
              <a:t>Magat</a:t>
            </a:r>
            <a:r>
              <a:rPr lang="en-US" sz="2200" dirty="0"/>
              <a:t> thereupon referred the matter to the Accounting Department which informed him that the computations and worksheets requested from the municipal auditors to enable it to validate the assessment had not been received. </a:t>
            </a:r>
          </a:p>
        </p:txBody>
      </p:sp>
    </p:spTree>
    <p:extLst>
      <p:ext uri="{BB962C8B-B14F-4D97-AF65-F5344CB8AC3E}">
        <p14:creationId xmlns:p14="http://schemas.microsoft.com/office/powerpoint/2010/main" val="31973183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a:bodyPr>
          <a:lstStyle/>
          <a:p>
            <a:pPr algn="just"/>
            <a:r>
              <a:rPr lang="en-US" sz="2400" dirty="0"/>
              <a:t>FACTS: </a:t>
            </a:r>
          </a:p>
          <a:p>
            <a:pPr lvl="1" algn="just"/>
            <a:r>
              <a:rPr lang="en-US" sz="2200" dirty="0" err="1"/>
              <a:t>Magat</a:t>
            </a:r>
            <a:r>
              <a:rPr lang="en-US" sz="2200" dirty="0"/>
              <a:t> was later able to talk via telephone to San Mateo who had been calling GDI’s Accounting Department and requesting for someone with whom he could talk to regarding the assessment. </a:t>
            </a:r>
          </a:p>
          <a:p>
            <a:pPr lvl="1" algn="just"/>
            <a:r>
              <a:rPr lang="en-US" sz="2200" dirty="0"/>
              <a:t>On May 15, 1991, </a:t>
            </a:r>
            <a:r>
              <a:rPr lang="en-US" sz="2200" dirty="0" err="1"/>
              <a:t>Magat</a:t>
            </a:r>
            <a:r>
              <a:rPr lang="en-US" sz="2200" dirty="0"/>
              <a:t> and San Mateo met for lunch at the Makati Sports Club. Chang later joined the two, and the three agreed that if GDI could pay “P125,000 by the end of May 1991, the assessment would be “resolved”. </a:t>
            </a:r>
          </a:p>
        </p:txBody>
      </p:sp>
    </p:spTree>
    <p:extLst>
      <p:ext uri="{BB962C8B-B14F-4D97-AF65-F5344CB8AC3E}">
        <p14:creationId xmlns:p14="http://schemas.microsoft.com/office/powerpoint/2010/main" val="31231028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a:bodyPr>
          <a:lstStyle/>
          <a:p>
            <a:pPr algn="just"/>
            <a:r>
              <a:rPr lang="en-US" sz="2400" dirty="0"/>
              <a:t>FACTS: </a:t>
            </a:r>
          </a:p>
          <a:p>
            <a:pPr algn="just"/>
            <a:r>
              <a:rPr lang="en-US" sz="2400" dirty="0"/>
              <a:t>Entrapment by NBI ensued, accused were charged and convicted by Sandiganbayan. On appeal to the Supreme Court accused contends that not all elements are present. Petitioners claim of instigation and not entrapment. </a:t>
            </a:r>
          </a:p>
        </p:txBody>
      </p:sp>
    </p:spTree>
    <p:extLst>
      <p:ext uri="{BB962C8B-B14F-4D97-AF65-F5344CB8AC3E}">
        <p14:creationId xmlns:p14="http://schemas.microsoft.com/office/powerpoint/2010/main" val="159984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92500" lnSpcReduction="10000"/>
          </a:bodyPr>
          <a:lstStyle/>
          <a:p>
            <a:pPr algn="just"/>
            <a:r>
              <a:rPr lang="en-US" sz="2400" dirty="0"/>
              <a:t>Supreme Court Decision:</a:t>
            </a:r>
          </a:p>
          <a:p>
            <a:pPr lvl="1" algn="just"/>
            <a:r>
              <a:rPr lang="en-US" sz="2200" dirty="0" err="1"/>
              <a:t>Peligrino</a:t>
            </a:r>
            <a:r>
              <a:rPr lang="en-US" sz="2200" dirty="0"/>
              <a:t> v. People, restates the elements of Sec. 3(b) of RA 3019 as summed up in Mejia v. </a:t>
            </a:r>
            <a:r>
              <a:rPr lang="en-US" sz="2200" dirty="0" err="1"/>
              <a:t>Pamaran</a:t>
            </a:r>
            <a:r>
              <a:rPr lang="en-US" sz="2200" dirty="0"/>
              <a:t>, to wit: </a:t>
            </a:r>
          </a:p>
          <a:p>
            <a:pPr lvl="2" algn="just"/>
            <a:r>
              <a:rPr lang="en-US" sz="2000" dirty="0"/>
              <a:t>(1) the offender is a public officer </a:t>
            </a:r>
          </a:p>
          <a:p>
            <a:pPr lvl="2" algn="just"/>
            <a:r>
              <a:rPr lang="en-US" sz="2000" dirty="0"/>
              <a:t>(2) who requested or received a gift, a present, a share, a percentage, or a benefit</a:t>
            </a:r>
          </a:p>
          <a:p>
            <a:pPr lvl="2" algn="just"/>
            <a:r>
              <a:rPr lang="en-US" sz="2000" dirty="0"/>
              <a:t>(3) on behalf of the offender or any other person </a:t>
            </a:r>
          </a:p>
          <a:p>
            <a:pPr lvl="2" algn="just"/>
            <a:r>
              <a:rPr lang="en-US" sz="2000" dirty="0"/>
              <a:t>(4) in connection with a contract or transaction with the government </a:t>
            </a:r>
          </a:p>
          <a:p>
            <a:pPr lvl="2" algn="just"/>
            <a:r>
              <a:rPr lang="en-US" sz="2000" dirty="0"/>
              <a:t>(5) in which the public officer, in an official capacity under the law, has the right to intervene. </a:t>
            </a:r>
          </a:p>
          <a:p>
            <a:pPr lvl="1" algn="just"/>
            <a:endParaRPr lang="en-US" sz="2200" dirty="0"/>
          </a:p>
        </p:txBody>
      </p:sp>
    </p:spTree>
    <p:extLst>
      <p:ext uri="{BB962C8B-B14F-4D97-AF65-F5344CB8AC3E}">
        <p14:creationId xmlns:p14="http://schemas.microsoft.com/office/powerpoint/2010/main" val="28586926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33FC-3102-3410-F28F-DD15C6F98152}"/>
              </a:ext>
            </a:extLst>
          </p:cNvPr>
          <p:cNvSpPr>
            <a:spLocks noGrp="1"/>
          </p:cNvSpPr>
          <p:nvPr>
            <p:ph type="title"/>
          </p:nvPr>
        </p:nvSpPr>
        <p:spPr/>
        <p:txBody>
          <a:bodyPr/>
          <a:lstStyle/>
          <a:p>
            <a:r>
              <a:rPr lang="en-US" dirty="0"/>
              <a:t>SEC. 3(b) CASE </a:t>
            </a:r>
          </a:p>
        </p:txBody>
      </p:sp>
      <p:sp>
        <p:nvSpPr>
          <p:cNvPr id="3" name="Content Placeholder 2">
            <a:extLst>
              <a:ext uri="{FF2B5EF4-FFF2-40B4-BE49-F238E27FC236}">
                <a16:creationId xmlns:a16="http://schemas.microsoft.com/office/drawing/2014/main" id="{D25AECB1-FC86-0E44-F6ED-FC7E0ACF121B}"/>
              </a:ext>
            </a:extLst>
          </p:cNvPr>
          <p:cNvSpPr>
            <a:spLocks noGrp="1"/>
          </p:cNvSpPr>
          <p:nvPr>
            <p:ph idx="1"/>
          </p:nvPr>
        </p:nvSpPr>
        <p:spPr/>
        <p:txBody>
          <a:bodyPr>
            <a:normAutofit fontScale="92500" lnSpcReduction="10000"/>
          </a:bodyPr>
          <a:lstStyle/>
          <a:p>
            <a:pPr algn="just"/>
            <a:r>
              <a:rPr lang="en-US" sz="2400" dirty="0"/>
              <a:t>Supreme Court Decision:</a:t>
            </a:r>
          </a:p>
          <a:p>
            <a:pPr lvl="1" algn="just"/>
            <a:r>
              <a:rPr lang="en-US" sz="2200" dirty="0"/>
              <a:t>From the evidence for the prosecution, it was clearly established that the criminal intent originated from the minds of petitioners. Even before the June 19, 1991 meeting took place, petitioners already made known to </a:t>
            </a:r>
            <a:r>
              <a:rPr lang="en-US" sz="2200" dirty="0" err="1"/>
              <a:t>Magat</a:t>
            </a:r>
            <a:r>
              <a:rPr lang="en-US" sz="2200" dirty="0"/>
              <a:t> that GDI only had two options to prevent the closure of the company, either to pay the assessed amount of P494,601.11 </a:t>
            </a:r>
            <a:r>
              <a:rPr lang="en-US" sz="2200" u="sng" dirty="0"/>
              <a:t>to the Municipality</a:t>
            </a:r>
            <a:r>
              <a:rPr lang="en-US" sz="2200" dirty="0"/>
              <a:t>, or pay the amount of P125,000 </a:t>
            </a:r>
            <a:r>
              <a:rPr lang="en-US" sz="2200" u="sng" dirty="0"/>
              <a:t>to them</a:t>
            </a:r>
            <a:r>
              <a:rPr lang="en-US" sz="2200" dirty="0"/>
              <a:t>. </a:t>
            </a:r>
          </a:p>
          <a:p>
            <a:pPr lvl="1" algn="just"/>
            <a:r>
              <a:rPr lang="en-US" sz="2200" dirty="0"/>
              <a:t>WHEREFORE, the petition is DENIED. The challenged Sandiganbayan decision is AFFIRMED. </a:t>
            </a:r>
          </a:p>
        </p:txBody>
      </p:sp>
    </p:spTree>
    <p:extLst>
      <p:ext uri="{BB962C8B-B14F-4D97-AF65-F5344CB8AC3E}">
        <p14:creationId xmlns:p14="http://schemas.microsoft.com/office/powerpoint/2010/main" val="29799377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25000" lnSpcReduction="20000"/>
          </a:bodyPr>
          <a:lstStyle/>
          <a:p>
            <a:pPr marL="742950" indent="-742950" algn="just">
              <a:buFont typeface="+mj-lt"/>
              <a:buAutoNum type="alphaLcParenR" startAt="3"/>
            </a:pPr>
            <a:endParaRPr lang="en-US" sz="9600" dirty="0"/>
          </a:p>
          <a:p>
            <a:pPr marL="742950" indent="-742950" algn="just">
              <a:buFont typeface="+mj-lt"/>
              <a:buAutoNum type="alphaLcParenR" startAt="3"/>
            </a:pPr>
            <a:r>
              <a:rPr lang="en-US" sz="11200" dirty="0"/>
              <a:t>Directly or indirectly requesting or receiving any gift, present or other pecuniary or material benefit, for himself or for another, from any person for whom the public officer, in any manner or capacity, has secured or obtained, or will secure or obtain, any Government permit or license, in consideration for the help given or to be given.  </a:t>
            </a:r>
          </a:p>
          <a:p>
            <a:pPr marL="0" indent="0" algn="just">
              <a:buNone/>
            </a:pPr>
            <a:endParaRPr lang="en-US" sz="4000" dirty="0"/>
          </a:p>
        </p:txBody>
      </p:sp>
    </p:spTree>
    <p:extLst>
      <p:ext uri="{BB962C8B-B14F-4D97-AF65-F5344CB8AC3E}">
        <p14:creationId xmlns:p14="http://schemas.microsoft.com/office/powerpoint/2010/main" val="9270058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PERSON LIABLE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62500" lnSpcReduction="20000"/>
          </a:bodyPr>
          <a:lstStyle/>
          <a:p>
            <a:pPr algn="just"/>
            <a:r>
              <a:rPr lang="en-US" sz="4000" dirty="0"/>
              <a:t>The public officer who, in any manner or capacity, has secured or obtained, or will secure or obtain, any Government permit or license for another person. </a:t>
            </a:r>
          </a:p>
          <a:p>
            <a:pPr algn="just"/>
            <a:endParaRPr lang="en-US" sz="1600" dirty="0"/>
          </a:p>
          <a:p>
            <a:pPr algn="just"/>
            <a:r>
              <a:rPr lang="en-US" sz="4000" dirty="0"/>
              <a:t>The act constituting the crime is directly or indirectly requesting or receiving any gift, present or other pecuniary or material benefit, for himself or for another in consideration for the help given or to be given. </a:t>
            </a:r>
          </a:p>
        </p:txBody>
      </p:sp>
    </p:spTree>
    <p:extLst>
      <p:ext uri="{BB962C8B-B14F-4D97-AF65-F5344CB8AC3E}">
        <p14:creationId xmlns:p14="http://schemas.microsoft.com/office/powerpoint/2010/main" val="4979140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3200" dirty="0"/>
              <a:t>G.R. No. 123045 November 16, 1999</a:t>
            </a:r>
          </a:p>
          <a:p>
            <a:pPr algn="just"/>
            <a:r>
              <a:rPr lang="en-US" sz="3200" dirty="0"/>
              <a:t>Demetrio R. </a:t>
            </a:r>
            <a:r>
              <a:rPr lang="en-US" sz="3200" dirty="0" err="1"/>
              <a:t>Tecson</a:t>
            </a:r>
            <a:r>
              <a:rPr lang="en-US" sz="3200" dirty="0"/>
              <a:t>, petitioner, vs. Sandiganbayan and People of the Philippines, respondents. </a:t>
            </a:r>
          </a:p>
        </p:txBody>
      </p:sp>
    </p:spTree>
    <p:extLst>
      <p:ext uri="{BB962C8B-B14F-4D97-AF65-F5344CB8AC3E}">
        <p14:creationId xmlns:p14="http://schemas.microsoft.com/office/powerpoint/2010/main" val="25710992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55000" lnSpcReduction="20000"/>
          </a:bodyPr>
          <a:lstStyle/>
          <a:p>
            <a:pPr algn="just"/>
            <a:r>
              <a:rPr lang="en-US" sz="4000" dirty="0"/>
              <a:t>FACTS: </a:t>
            </a:r>
          </a:p>
          <a:p>
            <a:pPr algn="just"/>
            <a:r>
              <a:rPr lang="en-US" sz="4000" dirty="0"/>
              <a:t>In the last week of September 1989, upon the offer of </a:t>
            </a:r>
            <a:r>
              <a:rPr lang="en-US" sz="4000" dirty="0" err="1"/>
              <a:t>Tecson</a:t>
            </a:r>
            <a:r>
              <a:rPr lang="en-US" sz="4000" dirty="0"/>
              <a:t>, he and Mrs. </a:t>
            </a:r>
            <a:r>
              <a:rPr lang="en-US" sz="4000" dirty="0" err="1"/>
              <a:t>Luzana</a:t>
            </a:r>
            <a:r>
              <a:rPr lang="en-US" sz="4000" dirty="0"/>
              <a:t> agreed to engage in an investment business. They would sell tickets at P100.00 each which after 30 days would earn P200.00 or more. She would buy appliances and cosmetics at a discount, with the use of the proceeds of the sales of tickets, and resell them. No other details were disclosed on how the business would operate, and </a:t>
            </a:r>
            <a:r>
              <a:rPr lang="en-US" sz="4000" dirty="0" err="1"/>
              <a:t>Tecson</a:t>
            </a:r>
            <a:r>
              <a:rPr lang="en-US" sz="4000" dirty="0"/>
              <a:t> does not appear to have contributed any monetary consideration to the capital. On September 27, 1989, they began selling tickets. </a:t>
            </a:r>
          </a:p>
        </p:txBody>
      </p:sp>
    </p:spTree>
    <p:extLst>
      <p:ext uri="{BB962C8B-B14F-4D97-AF65-F5344CB8AC3E}">
        <p14:creationId xmlns:p14="http://schemas.microsoft.com/office/powerpoint/2010/main" val="3937497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sz="3700" dirty="0"/>
              <a:t>THE MOST IMPORTANT FEATURE OF </a:t>
            </a:r>
            <a:br>
              <a:rPr lang="en-US" sz="3700" dirty="0"/>
            </a:br>
            <a:r>
              <a:rPr lang="en-US" sz="3700" dirty="0"/>
              <a:t>RA 3019</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20000"/>
          </a:bodyPr>
          <a:lstStyle/>
          <a:p>
            <a:pPr algn="just"/>
            <a:r>
              <a:rPr lang="en-US" sz="2800" dirty="0"/>
              <a:t> the most important feature of R.A. No. 3019 is that which is provided under Section 3 thereof which provides: violation of RA 3019 shall be in addition to acts or omissions of public officers already penalized by existing laws. </a:t>
            </a:r>
          </a:p>
          <a:p>
            <a:pPr algn="just"/>
            <a:endParaRPr lang="en-US" sz="1000" dirty="0"/>
          </a:p>
          <a:p>
            <a:pPr algn="just"/>
            <a:r>
              <a:rPr lang="en-US" sz="2800" dirty="0"/>
              <a:t>Thus, a person who committed Bribery in violation of the Revised Penal Code may likewise be charged under RA 3019 for the same act of bribery. Sec. 3(b). </a:t>
            </a:r>
          </a:p>
        </p:txBody>
      </p:sp>
    </p:spTree>
    <p:extLst>
      <p:ext uri="{BB962C8B-B14F-4D97-AF65-F5344CB8AC3E}">
        <p14:creationId xmlns:p14="http://schemas.microsoft.com/office/powerpoint/2010/main" val="5445745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20000"/>
          </a:bodyPr>
          <a:lstStyle/>
          <a:p>
            <a:pPr algn="just"/>
            <a:r>
              <a:rPr lang="en-US" dirty="0"/>
              <a:t>FACTS: </a:t>
            </a:r>
          </a:p>
          <a:p>
            <a:pPr algn="just"/>
            <a:r>
              <a:rPr lang="en-US" dirty="0" err="1"/>
              <a:t>Tecson</a:t>
            </a:r>
            <a:r>
              <a:rPr lang="en-US" dirty="0"/>
              <a:t> also acted as agent selling tickets. He got on that day early in the morning two booklets of tickets, for which he signed the covers of the booklets to acknowledge receipt. </a:t>
            </a:r>
          </a:p>
          <a:p>
            <a:pPr algn="just"/>
            <a:r>
              <a:rPr lang="en-US" dirty="0"/>
              <a:t>Before noon of the same day he returned after having already sold 40 tickets in the amount of P4,000, bringing with him a Mayor’s Permit in the name of Mrs. </a:t>
            </a:r>
            <a:r>
              <a:rPr lang="en-US" dirty="0" err="1"/>
              <a:t>Luzana</a:t>
            </a:r>
            <a:r>
              <a:rPr lang="en-US" dirty="0"/>
              <a:t> for their business called “LD Assurance Privileges”. </a:t>
            </a:r>
          </a:p>
          <a:p>
            <a:pPr algn="just"/>
            <a:r>
              <a:rPr lang="en-US" dirty="0"/>
              <a:t>He asked for a cash advance of P4,000 which he would use during the fiesta on Sept. 29, 1989, and he would not release the Mayor’s Permit unless the cash advance was given him.</a:t>
            </a:r>
          </a:p>
          <a:p>
            <a:pPr algn="just"/>
            <a:r>
              <a:rPr lang="en-US" dirty="0"/>
              <a:t>Mrs. </a:t>
            </a:r>
            <a:r>
              <a:rPr lang="en-US" dirty="0" err="1"/>
              <a:t>Luzana</a:t>
            </a:r>
            <a:r>
              <a:rPr lang="en-US" dirty="0"/>
              <a:t> reluctantly acceded, saying that it was not the due date yet, so he was getting the cash advances on his share.</a:t>
            </a:r>
          </a:p>
          <a:p>
            <a:pPr algn="just"/>
            <a:r>
              <a:rPr lang="en-US" dirty="0"/>
              <a:t> </a:t>
            </a:r>
            <a:r>
              <a:rPr lang="en-US" dirty="0" err="1"/>
              <a:t>Tecson</a:t>
            </a:r>
            <a:r>
              <a:rPr lang="en-US" dirty="0"/>
              <a:t> signed for the cash advance. </a:t>
            </a:r>
          </a:p>
        </p:txBody>
      </p:sp>
    </p:spTree>
    <p:extLst>
      <p:ext uri="{BB962C8B-B14F-4D97-AF65-F5344CB8AC3E}">
        <p14:creationId xmlns:p14="http://schemas.microsoft.com/office/powerpoint/2010/main" val="10017130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55000" lnSpcReduction="20000"/>
          </a:bodyPr>
          <a:lstStyle/>
          <a:p>
            <a:pPr algn="just"/>
            <a:r>
              <a:rPr lang="en-US" sz="4000" dirty="0"/>
              <a:t>FACTS: </a:t>
            </a:r>
          </a:p>
          <a:p>
            <a:pPr algn="just"/>
            <a:r>
              <a:rPr lang="en-US" sz="4000" dirty="0"/>
              <a:t>On October 3, 1989, Mrs. </a:t>
            </a:r>
            <a:r>
              <a:rPr lang="en-US" sz="4000" dirty="0" err="1"/>
              <a:t>Luzana</a:t>
            </a:r>
            <a:r>
              <a:rPr lang="en-US" sz="4000" dirty="0"/>
              <a:t> secured a Business Permit in accordance with the instructions of </a:t>
            </a:r>
            <a:r>
              <a:rPr lang="en-US" sz="4000" dirty="0" err="1"/>
              <a:t>Tecson</a:t>
            </a:r>
            <a:r>
              <a:rPr lang="en-US" sz="4000" dirty="0"/>
              <a:t>. The permit was in her name but the same was for the operation of “</a:t>
            </a:r>
            <a:r>
              <a:rPr lang="en-US" sz="4000" dirty="0" err="1"/>
              <a:t>Prosperidad</a:t>
            </a:r>
            <a:r>
              <a:rPr lang="en-US" sz="4000" dirty="0"/>
              <a:t> Investment and Sub-Dealership,” the new name of the business. </a:t>
            </a:r>
          </a:p>
          <a:p>
            <a:pPr algn="just"/>
            <a:r>
              <a:rPr lang="en-US" sz="4000" dirty="0"/>
              <a:t>In the session of the Sangguniang Bayan of </a:t>
            </a:r>
            <a:r>
              <a:rPr lang="en-US" sz="4000" dirty="0" err="1"/>
              <a:t>Prosperidad</a:t>
            </a:r>
            <a:r>
              <a:rPr lang="en-US" sz="4000" dirty="0"/>
              <a:t>, </a:t>
            </a:r>
            <a:r>
              <a:rPr lang="en-US" sz="4000" dirty="0" err="1"/>
              <a:t>Agusan</a:t>
            </a:r>
            <a:r>
              <a:rPr lang="en-US" sz="4000" dirty="0"/>
              <a:t> del Sur on October 17, 1989 presided over by </a:t>
            </a:r>
            <a:r>
              <a:rPr lang="en-US" sz="4000" dirty="0" err="1"/>
              <a:t>Tecson</a:t>
            </a:r>
            <a:r>
              <a:rPr lang="en-US" sz="4000" dirty="0"/>
              <a:t>, Resolution No. 100 was passed revoking the business permit at the instance of the Provincial Director of the Department of Trade and Industry. </a:t>
            </a:r>
          </a:p>
        </p:txBody>
      </p:sp>
    </p:spTree>
    <p:extLst>
      <p:ext uri="{BB962C8B-B14F-4D97-AF65-F5344CB8AC3E}">
        <p14:creationId xmlns:p14="http://schemas.microsoft.com/office/powerpoint/2010/main" val="33638674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55000" lnSpcReduction="20000"/>
          </a:bodyPr>
          <a:lstStyle/>
          <a:p>
            <a:pPr algn="just"/>
            <a:r>
              <a:rPr lang="en-US" sz="4000" dirty="0"/>
              <a:t>FACTS: </a:t>
            </a:r>
          </a:p>
          <a:p>
            <a:pPr algn="just"/>
            <a:r>
              <a:rPr lang="en-US" sz="4000" dirty="0"/>
              <a:t>With the revocation of her business permit, </a:t>
            </a:r>
            <a:r>
              <a:rPr lang="en-US" sz="4000" dirty="0" err="1"/>
              <a:t>Luzana</a:t>
            </a:r>
            <a:r>
              <a:rPr lang="en-US" sz="4000" dirty="0"/>
              <a:t> filed an administrative case against petitioner, for violation of Sec. 3©, RA 3019 and Sec. 60 of BP </a:t>
            </a:r>
            <a:r>
              <a:rPr lang="en-US" sz="4000" dirty="0" err="1"/>
              <a:t>Blg</a:t>
            </a:r>
            <a:r>
              <a:rPr lang="en-US" sz="4000" dirty="0"/>
              <a:t>. 337 (then Local Government Code) with the DILG. </a:t>
            </a:r>
          </a:p>
          <a:p>
            <a:pPr algn="just"/>
            <a:r>
              <a:rPr lang="en-US" sz="4000" dirty="0"/>
              <a:t>Not content with having instituted administrative proceedings, </a:t>
            </a:r>
            <a:r>
              <a:rPr lang="en-US" sz="4000" dirty="0" err="1"/>
              <a:t>Luzana</a:t>
            </a:r>
            <a:r>
              <a:rPr lang="en-US" sz="4000" dirty="0"/>
              <a:t> also filed a civil case against petitioner for damages with the Regional Trial Court. </a:t>
            </a:r>
          </a:p>
          <a:p>
            <a:pPr algn="just"/>
            <a:r>
              <a:rPr lang="en-US" sz="4000" dirty="0"/>
              <a:t>A complaint was likewise filed with the Ombudsman for violation of RA No. 3019. It was subsequently referred to the Sandiganbayan, which took jurisdiction. </a:t>
            </a:r>
          </a:p>
        </p:txBody>
      </p:sp>
    </p:spTree>
    <p:extLst>
      <p:ext uri="{BB962C8B-B14F-4D97-AF65-F5344CB8AC3E}">
        <p14:creationId xmlns:p14="http://schemas.microsoft.com/office/powerpoint/2010/main" val="16424979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lnSpcReduction="10000"/>
          </a:bodyPr>
          <a:lstStyle/>
          <a:p>
            <a:pPr algn="just"/>
            <a:r>
              <a:rPr lang="en-US" sz="2000" dirty="0"/>
              <a:t>On July 29, 1991, the Sangguniang </a:t>
            </a:r>
            <a:r>
              <a:rPr lang="en-US" sz="2000" dirty="0" err="1"/>
              <a:t>Panlalawigan</a:t>
            </a:r>
            <a:r>
              <a:rPr lang="en-US" sz="2000" dirty="0"/>
              <a:t> of </a:t>
            </a:r>
            <a:r>
              <a:rPr lang="en-US" sz="2000" dirty="0" err="1"/>
              <a:t>Agusan</a:t>
            </a:r>
            <a:r>
              <a:rPr lang="en-US" sz="2000" dirty="0"/>
              <a:t> del Sur dismissed the administrative case. </a:t>
            </a:r>
          </a:p>
          <a:p>
            <a:pPr algn="just"/>
            <a:r>
              <a:rPr lang="en-US" sz="2000" dirty="0"/>
              <a:t>On October 28, 1991, a compromise agreement was reached between the litigants in the civil case. The trial court  approved the same on December 6, 1991. </a:t>
            </a:r>
          </a:p>
          <a:p>
            <a:pPr algn="just"/>
            <a:r>
              <a:rPr lang="en-US" sz="2000" dirty="0"/>
              <a:t>On Nov. 3, 1992, the Sandiganbayan issued an order for petitioner’s arrest. He was immediately apprehended, but after posting a property bond, he was released on provisional liberty. </a:t>
            </a:r>
          </a:p>
          <a:p>
            <a:pPr algn="just"/>
            <a:r>
              <a:rPr lang="en-US" sz="2000" dirty="0"/>
              <a:t>In 1993, </a:t>
            </a:r>
            <a:r>
              <a:rPr lang="en-US" sz="2000" dirty="0" err="1"/>
              <a:t>Tecson</a:t>
            </a:r>
            <a:r>
              <a:rPr lang="en-US" sz="2000" dirty="0"/>
              <a:t> was arraigned and entered a plea of  “not guilty” . </a:t>
            </a:r>
          </a:p>
          <a:p>
            <a:pPr algn="just"/>
            <a:r>
              <a:rPr lang="en-US" sz="2000" dirty="0"/>
              <a:t>Trial then proceeded on the merits. </a:t>
            </a:r>
          </a:p>
        </p:txBody>
      </p:sp>
    </p:spTree>
    <p:extLst>
      <p:ext uri="{BB962C8B-B14F-4D97-AF65-F5344CB8AC3E}">
        <p14:creationId xmlns:p14="http://schemas.microsoft.com/office/powerpoint/2010/main" val="994584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55000" lnSpcReduction="20000"/>
          </a:bodyPr>
          <a:lstStyle/>
          <a:p>
            <a:pPr algn="just"/>
            <a:r>
              <a:rPr lang="en-US" sz="4000" dirty="0"/>
              <a:t>Sandiganbayan Decision: </a:t>
            </a:r>
          </a:p>
          <a:p>
            <a:pPr lvl="1" algn="just"/>
            <a:r>
              <a:rPr lang="en-US" sz="3800" dirty="0"/>
              <a:t>WHEREFORE, the Court finds Demetrio </a:t>
            </a:r>
            <a:r>
              <a:rPr lang="en-US" sz="3800" dirty="0" err="1"/>
              <a:t>Tecson</a:t>
            </a:r>
            <a:r>
              <a:rPr lang="en-US" sz="3800" dirty="0"/>
              <a:t> y Robles GUILTY beyond reasonable doubt of the crime defined in Sec. 3© of RA 3019 and charged in the Information. Accordingly, the Court imposes upon him the penalty of imprisonment of SIX (6) YEARS and ONE (1) MONTH, and perpetual disqualification from public office. No civil indemnity is awarded for the reason that </a:t>
            </a:r>
            <a:r>
              <a:rPr lang="en-US" sz="3800" dirty="0" err="1"/>
              <a:t>Tecson</a:t>
            </a:r>
            <a:r>
              <a:rPr lang="en-US" sz="3800" dirty="0"/>
              <a:t> and Mrs. </a:t>
            </a:r>
            <a:r>
              <a:rPr lang="en-US" sz="3800" dirty="0" err="1"/>
              <a:t>Salvacion</a:t>
            </a:r>
            <a:r>
              <a:rPr lang="en-US" sz="3800" dirty="0"/>
              <a:t> D. </a:t>
            </a:r>
            <a:r>
              <a:rPr lang="en-US" sz="3800" dirty="0" err="1"/>
              <a:t>Luzana</a:t>
            </a:r>
            <a:r>
              <a:rPr lang="en-US" sz="3800" dirty="0"/>
              <a:t> entered into a compromise agreement waiving his/her claims against the other. </a:t>
            </a:r>
          </a:p>
          <a:p>
            <a:pPr lvl="1" algn="just"/>
            <a:r>
              <a:rPr lang="en-US" sz="3800" dirty="0"/>
              <a:t>So Ordered. </a:t>
            </a:r>
          </a:p>
        </p:txBody>
      </p:sp>
    </p:spTree>
    <p:extLst>
      <p:ext uri="{BB962C8B-B14F-4D97-AF65-F5344CB8AC3E}">
        <p14:creationId xmlns:p14="http://schemas.microsoft.com/office/powerpoint/2010/main" val="37501948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algn="just"/>
            <a:r>
              <a:rPr lang="en-US" sz="4000" dirty="0"/>
              <a:t>Issues: </a:t>
            </a:r>
          </a:p>
          <a:p>
            <a:pPr marL="1200150" lvl="1" indent="-742950" algn="just">
              <a:buFont typeface="+mj-lt"/>
              <a:buAutoNum type="arabicParenR"/>
            </a:pPr>
            <a:r>
              <a:rPr lang="en-US" sz="3800" dirty="0"/>
              <a:t>Whether or not the decision of the Sangguniang </a:t>
            </a:r>
            <a:r>
              <a:rPr lang="en-US" sz="3800" dirty="0" err="1"/>
              <a:t>Panlalawigan</a:t>
            </a:r>
            <a:r>
              <a:rPr lang="en-US" sz="3800" dirty="0"/>
              <a:t> exonerating the accused serves as a bar by prior judgment to the decision of the Sandiganbayan; </a:t>
            </a:r>
          </a:p>
          <a:p>
            <a:pPr marL="1200150" lvl="1" indent="-742950" algn="just">
              <a:buFont typeface="+mj-lt"/>
              <a:buAutoNum type="arabicParenR"/>
            </a:pPr>
            <a:r>
              <a:rPr lang="en-US" sz="3800" dirty="0"/>
              <a:t>Whether or not the guilt of the petitioner was proven beyond reasonable doubt. </a:t>
            </a:r>
          </a:p>
        </p:txBody>
      </p:sp>
    </p:spTree>
    <p:extLst>
      <p:ext uri="{BB962C8B-B14F-4D97-AF65-F5344CB8AC3E}">
        <p14:creationId xmlns:p14="http://schemas.microsoft.com/office/powerpoint/2010/main" val="527048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55000" lnSpcReduction="20000"/>
          </a:bodyPr>
          <a:lstStyle/>
          <a:p>
            <a:pPr algn="just"/>
            <a:r>
              <a:rPr lang="en-US" sz="4000" dirty="0"/>
              <a:t>Supreme Court Decision:</a:t>
            </a:r>
          </a:p>
          <a:p>
            <a:pPr algn="just"/>
            <a:r>
              <a:rPr lang="en-US" sz="4000" dirty="0"/>
              <a:t>First, it must be pointed out that res judicata is a doctrine of civil law. It thus has no bearing in the criminal proceedings before the Sandiganbayan. Second, </a:t>
            </a:r>
            <a:r>
              <a:rPr lang="en-US" sz="4000" b="1" dirty="0"/>
              <a:t>it is a basic principle of the law on public officers that a public official or employee is under a three-fold responsibility for violation of duty or for a wrongful act or omission. </a:t>
            </a:r>
            <a:r>
              <a:rPr lang="en-US" sz="4000" dirty="0"/>
              <a:t>This simply means that </a:t>
            </a:r>
            <a:r>
              <a:rPr lang="en-US" sz="4000" b="1" dirty="0"/>
              <a:t>a public officer may be held civilly, criminally, and administratively liable for a wrongful doing.  </a:t>
            </a:r>
          </a:p>
        </p:txBody>
      </p:sp>
    </p:spTree>
    <p:extLst>
      <p:ext uri="{BB962C8B-B14F-4D97-AF65-F5344CB8AC3E}">
        <p14:creationId xmlns:p14="http://schemas.microsoft.com/office/powerpoint/2010/main" val="396800064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40000" lnSpcReduction="20000"/>
          </a:bodyPr>
          <a:lstStyle/>
          <a:p>
            <a:pPr algn="just"/>
            <a:r>
              <a:rPr lang="en-US" sz="4500" dirty="0"/>
              <a:t>Supreme Court Decision:</a:t>
            </a:r>
          </a:p>
          <a:p>
            <a:pPr algn="just"/>
            <a:r>
              <a:rPr lang="en-US" sz="4500" dirty="0"/>
              <a:t>Thus, if such violation or wrongful act results in damages to an individual, the public officer may be held civilly liable to reimburse the injured party. If the law violated attached a penal sanction, the erring officer may be punished criminally. Finally, such violation may also lead to suspension, removal from office, or other administrative sanctions. This administrative liability is separate and distinct from the penal and civil liabilities. Thus, the dismissal of an administrative case does not necessarily bar the filing of a criminal prosecution for the same or similar acts, which were the subject of the administrative complaint. We conclude, therefore, that the decision of the Sangguniang </a:t>
            </a:r>
            <a:r>
              <a:rPr lang="en-US" sz="4500" dirty="0" err="1"/>
              <a:t>Panlalawigan</a:t>
            </a:r>
            <a:r>
              <a:rPr lang="en-US" sz="4500" dirty="0"/>
              <a:t> of </a:t>
            </a:r>
            <a:r>
              <a:rPr lang="en-US" sz="4500" dirty="0" err="1"/>
              <a:t>Agusan</a:t>
            </a:r>
            <a:r>
              <a:rPr lang="en-US" sz="4500" dirty="0"/>
              <a:t> del Sur exonerating petitioner in Administrative Case No. SP 90-01 is no bar to the criminal prosecution before the Sandiganbayan. </a:t>
            </a:r>
          </a:p>
          <a:p>
            <a:pPr lvl="1" algn="just"/>
            <a:endParaRPr lang="en-US" sz="3800" dirty="0"/>
          </a:p>
        </p:txBody>
      </p:sp>
    </p:spTree>
    <p:extLst>
      <p:ext uri="{BB962C8B-B14F-4D97-AF65-F5344CB8AC3E}">
        <p14:creationId xmlns:p14="http://schemas.microsoft.com/office/powerpoint/2010/main" val="29439197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10000"/>
          </a:bodyPr>
          <a:lstStyle/>
          <a:p>
            <a:pPr algn="just"/>
            <a:r>
              <a:rPr lang="en-US" sz="2000" dirty="0"/>
              <a:t>Supreme Court Decision:</a:t>
            </a:r>
          </a:p>
          <a:p>
            <a:pPr algn="just"/>
            <a:endParaRPr lang="en-US" sz="900" dirty="0"/>
          </a:p>
          <a:p>
            <a:pPr algn="just"/>
            <a:r>
              <a:rPr lang="en-US" sz="2000" dirty="0"/>
              <a:t>As to the amicable settlement in Civil Case No. 716 with the Regional Trial Court, Branch 6, of </a:t>
            </a:r>
            <a:r>
              <a:rPr lang="en-US" sz="2000" dirty="0" err="1"/>
              <a:t>Prosperidad</a:t>
            </a:r>
            <a:r>
              <a:rPr lang="en-US" sz="2000" dirty="0"/>
              <a:t>, </a:t>
            </a:r>
            <a:r>
              <a:rPr lang="en-US" sz="2000" dirty="0" err="1"/>
              <a:t>Agusan</a:t>
            </a:r>
            <a:r>
              <a:rPr lang="en-US" sz="2000" dirty="0"/>
              <a:t> del Sur, it is settled that a complaint for misconduct, malfeasance or misfeasance against a public officer or employee cannot just be withdrawn at any time by the complainant. This is because there is a need to maintain the faith and confidence of the people in the government and its agencies and instrumentalities. The inescapable conclusion, therefore, is that the order of of the trial court dismissing Civil Case No. 716 did not bar the proceedings before the Sandiganbayan. </a:t>
            </a:r>
          </a:p>
        </p:txBody>
      </p:sp>
    </p:spTree>
    <p:extLst>
      <p:ext uri="{BB962C8B-B14F-4D97-AF65-F5344CB8AC3E}">
        <p14:creationId xmlns:p14="http://schemas.microsoft.com/office/powerpoint/2010/main" val="340286949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0000" lnSpcReduction="20000"/>
          </a:bodyPr>
          <a:lstStyle/>
          <a:p>
            <a:pPr algn="just"/>
            <a:endParaRPr lang="en-US" sz="4000" dirty="0"/>
          </a:p>
          <a:p>
            <a:pPr algn="just"/>
            <a:r>
              <a:rPr lang="en-US" sz="4000" dirty="0"/>
              <a:t>Supreme Court Decision:</a:t>
            </a:r>
          </a:p>
          <a:p>
            <a:pPr algn="just"/>
            <a:endParaRPr lang="en-US" sz="1400" dirty="0"/>
          </a:p>
          <a:p>
            <a:pPr algn="just"/>
            <a:r>
              <a:rPr lang="en-US" sz="4000" dirty="0"/>
              <a:t>Sec.3 of RA 3019 states: </a:t>
            </a:r>
          </a:p>
          <a:p>
            <a:pPr lvl="1" algn="just"/>
            <a:r>
              <a:rPr lang="en-US" sz="3600" dirty="0"/>
              <a:t>In addition to acts or omissions of public officers already penalized by existing law, the following shall constitute corrupt practices of any public officer and hereby declared to be unlawful:</a:t>
            </a:r>
          </a:p>
          <a:p>
            <a:pPr lvl="1" algn="just"/>
            <a:endParaRPr lang="en-US" sz="3600" dirty="0"/>
          </a:p>
          <a:p>
            <a:pPr lvl="1" algn="just"/>
            <a:r>
              <a:rPr lang="en-US" sz="3600" dirty="0"/>
              <a:t>xxx</a:t>
            </a:r>
          </a:p>
          <a:p>
            <a:pPr lvl="1" algn="just"/>
            <a:endParaRPr lang="en-US" sz="3600" dirty="0"/>
          </a:p>
          <a:p>
            <a:pPr lvl="1" algn="just"/>
            <a:endParaRPr lang="en-US" sz="3600" dirty="0"/>
          </a:p>
        </p:txBody>
      </p:sp>
    </p:spTree>
    <p:extLst>
      <p:ext uri="{BB962C8B-B14F-4D97-AF65-F5344CB8AC3E}">
        <p14:creationId xmlns:p14="http://schemas.microsoft.com/office/powerpoint/2010/main" val="3191844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sz="3700" dirty="0"/>
              <a:t>SEC. 3. </a:t>
            </a:r>
            <a:br>
              <a:rPr lang="en-US" sz="3700" dirty="0"/>
            </a:br>
            <a:r>
              <a:rPr lang="en-US" sz="3700" dirty="0"/>
              <a:t>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2800" dirty="0"/>
              <a:t>Section 3. Corrupt practices of public officers. In addition to acts or omissions of public officers already penalized by existing law, the following shall constitute corrupt practices of any public officer and are hereby declared to be unlawful: </a:t>
            </a:r>
          </a:p>
        </p:txBody>
      </p:sp>
    </p:spTree>
    <p:extLst>
      <p:ext uri="{BB962C8B-B14F-4D97-AF65-F5344CB8AC3E}">
        <p14:creationId xmlns:p14="http://schemas.microsoft.com/office/powerpoint/2010/main" val="1572301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04846-D092-8AF2-E852-9E80CC979ECF}"/>
              </a:ext>
            </a:extLst>
          </p:cNvPr>
          <p:cNvSpPr>
            <a:spLocks noGrp="1"/>
          </p:cNvSpPr>
          <p:nvPr>
            <p:ph type="title"/>
          </p:nvPr>
        </p:nvSpPr>
        <p:spPr/>
        <p:txBody>
          <a:bodyPr/>
          <a:lstStyle/>
          <a:p>
            <a:r>
              <a:rPr lang="en-US" dirty="0"/>
              <a:t>SEC. 3(c) CASE </a:t>
            </a:r>
          </a:p>
        </p:txBody>
      </p:sp>
      <p:sp>
        <p:nvSpPr>
          <p:cNvPr id="3" name="Content Placeholder 2">
            <a:extLst>
              <a:ext uri="{FF2B5EF4-FFF2-40B4-BE49-F238E27FC236}">
                <a16:creationId xmlns:a16="http://schemas.microsoft.com/office/drawing/2014/main" id="{6A8F6B9B-E89E-B236-3625-003414A51B17}"/>
              </a:ext>
            </a:extLst>
          </p:cNvPr>
          <p:cNvSpPr>
            <a:spLocks noGrp="1"/>
          </p:cNvSpPr>
          <p:nvPr>
            <p:ph idx="1"/>
          </p:nvPr>
        </p:nvSpPr>
        <p:spPr/>
        <p:txBody>
          <a:bodyPr>
            <a:normAutofit fontScale="25000" lnSpcReduction="20000"/>
          </a:bodyPr>
          <a:lstStyle/>
          <a:p>
            <a:pPr algn="just"/>
            <a:r>
              <a:rPr lang="en-US" sz="11200" dirty="0"/>
              <a:t>c. Directly or indirectly requesting or receiving any gift, present or other pecuniary or material benefit, for himself or for another, from any person for whom the public officer, in any manner or capacity, has secured or obtained, or will secure or obtain, any Government permit or license, in consideration for the help given or to be given.  </a:t>
            </a:r>
          </a:p>
          <a:p>
            <a:endParaRPr lang="en-US" dirty="0"/>
          </a:p>
        </p:txBody>
      </p:sp>
    </p:spTree>
    <p:extLst>
      <p:ext uri="{BB962C8B-B14F-4D97-AF65-F5344CB8AC3E}">
        <p14:creationId xmlns:p14="http://schemas.microsoft.com/office/powerpoint/2010/main" val="184948131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04846-D092-8AF2-E852-9E80CC979ECF}"/>
              </a:ext>
            </a:extLst>
          </p:cNvPr>
          <p:cNvSpPr>
            <a:spLocks noGrp="1"/>
          </p:cNvSpPr>
          <p:nvPr>
            <p:ph type="title"/>
          </p:nvPr>
        </p:nvSpPr>
        <p:spPr/>
        <p:txBody>
          <a:bodyPr/>
          <a:lstStyle/>
          <a:p>
            <a:r>
              <a:rPr lang="en-US" dirty="0"/>
              <a:t>SEC. 3(c) CASE </a:t>
            </a:r>
          </a:p>
        </p:txBody>
      </p:sp>
      <p:sp>
        <p:nvSpPr>
          <p:cNvPr id="3" name="Content Placeholder 2">
            <a:extLst>
              <a:ext uri="{FF2B5EF4-FFF2-40B4-BE49-F238E27FC236}">
                <a16:creationId xmlns:a16="http://schemas.microsoft.com/office/drawing/2014/main" id="{6A8F6B9B-E89E-B236-3625-003414A51B17}"/>
              </a:ext>
            </a:extLst>
          </p:cNvPr>
          <p:cNvSpPr>
            <a:spLocks noGrp="1"/>
          </p:cNvSpPr>
          <p:nvPr>
            <p:ph idx="1"/>
          </p:nvPr>
        </p:nvSpPr>
        <p:spPr/>
        <p:txBody>
          <a:bodyPr>
            <a:normAutofit fontScale="25000" lnSpcReduction="20000"/>
          </a:bodyPr>
          <a:lstStyle/>
          <a:p>
            <a:pPr algn="just"/>
            <a:endParaRPr lang="en-US" sz="11200" dirty="0"/>
          </a:p>
          <a:p>
            <a:pPr algn="just"/>
            <a:endParaRPr lang="en-US" sz="7200" dirty="0"/>
          </a:p>
          <a:p>
            <a:pPr algn="just"/>
            <a:r>
              <a:rPr lang="en-US" sz="8000" dirty="0"/>
              <a:t>The crime charged has four elements, namely: </a:t>
            </a:r>
          </a:p>
          <a:p>
            <a:pPr marL="1071563" lvl="1" indent="-614363" algn="just">
              <a:buFont typeface="+mj-lt"/>
              <a:buAutoNum type="arabicParenR"/>
            </a:pPr>
            <a:r>
              <a:rPr lang="en-US" sz="8000" dirty="0"/>
              <a:t>The accused is a public officer; </a:t>
            </a:r>
          </a:p>
          <a:p>
            <a:pPr marL="1071563" lvl="1" indent="-614363" algn="just">
              <a:buFont typeface="+mj-lt"/>
              <a:buAutoNum type="arabicParenR"/>
            </a:pPr>
            <a:r>
              <a:rPr lang="en-US" sz="8000" dirty="0"/>
              <a:t>That in any manner or capacity he secured or obtained, or would secure or obtain, for a person any government permit or license; </a:t>
            </a:r>
          </a:p>
          <a:p>
            <a:pPr marL="1071563" lvl="1" indent="-614363" algn="just">
              <a:buFont typeface="+mj-lt"/>
              <a:buAutoNum type="arabicParenR"/>
            </a:pPr>
            <a:r>
              <a:rPr lang="en-US" sz="8000" dirty="0"/>
              <a:t>That he directly or indirectly requested or received from said person any gift, present or other pecuniary or material benefit for himself or for another; and </a:t>
            </a:r>
          </a:p>
          <a:p>
            <a:pPr marL="1071563" lvl="1" indent="-614363" algn="just">
              <a:buFont typeface="+mj-lt"/>
              <a:buAutoNum type="arabicParenR"/>
            </a:pPr>
            <a:r>
              <a:rPr lang="en-US" sz="8000" dirty="0"/>
              <a:t>That he requested or received the gift, present or other pecuniary or material benefit in consideration for the help given or to be given. </a:t>
            </a:r>
          </a:p>
          <a:p>
            <a:pPr marL="1371600" indent="-1371600" algn="just">
              <a:buFont typeface="+mj-lt"/>
              <a:buAutoNum type="arabicParenR"/>
            </a:pPr>
            <a:endParaRPr lang="en-US" sz="11200" dirty="0"/>
          </a:p>
          <a:p>
            <a:pPr marL="1371600" indent="-1371600" algn="just">
              <a:buFont typeface="+mj-lt"/>
              <a:buAutoNum type="arabicParenR"/>
            </a:pPr>
            <a:endParaRPr lang="en-US" sz="11200" dirty="0"/>
          </a:p>
          <a:p>
            <a:pPr algn="just"/>
            <a:endParaRPr lang="en-US" dirty="0"/>
          </a:p>
        </p:txBody>
      </p:sp>
    </p:spTree>
    <p:extLst>
      <p:ext uri="{BB962C8B-B14F-4D97-AF65-F5344CB8AC3E}">
        <p14:creationId xmlns:p14="http://schemas.microsoft.com/office/powerpoint/2010/main" val="4301902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04846-D092-8AF2-E852-9E80CC979ECF}"/>
              </a:ext>
            </a:extLst>
          </p:cNvPr>
          <p:cNvSpPr>
            <a:spLocks noGrp="1"/>
          </p:cNvSpPr>
          <p:nvPr>
            <p:ph type="title"/>
          </p:nvPr>
        </p:nvSpPr>
        <p:spPr/>
        <p:txBody>
          <a:bodyPr/>
          <a:lstStyle/>
          <a:p>
            <a:r>
              <a:rPr lang="en-US" dirty="0"/>
              <a:t>SEC. 3(c) CASE </a:t>
            </a:r>
          </a:p>
        </p:txBody>
      </p:sp>
      <p:sp>
        <p:nvSpPr>
          <p:cNvPr id="3" name="Content Placeholder 2">
            <a:extLst>
              <a:ext uri="{FF2B5EF4-FFF2-40B4-BE49-F238E27FC236}">
                <a16:creationId xmlns:a16="http://schemas.microsoft.com/office/drawing/2014/main" id="{6A8F6B9B-E89E-B236-3625-003414A51B17}"/>
              </a:ext>
            </a:extLst>
          </p:cNvPr>
          <p:cNvSpPr>
            <a:spLocks noGrp="1"/>
          </p:cNvSpPr>
          <p:nvPr>
            <p:ph idx="1"/>
          </p:nvPr>
        </p:nvSpPr>
        <p:spPr/>
        <p:txBody>
          <a:bodyPr>
            <a:normAutofit fontScale="25000" lnSpcReduction="20000"/>
          </a:bodyPr>
          <a:lstStyle/>
          <a:p>
            <a:pPr marL="0" indent="0" algn="just">
              <a:buNone/>
            </a:pPr>
            <a:endParaRPr lang="en-US" sz="8000" dirty="0"/>
          </a:p>
          <a:p>
            <a:pPr algn="just"/>
            <a:r>
              <a:rPr lang="en-US" sz="9200" dirty="0"/>
              <a:t>As correctly pointed out by the Sandiganbayan, all of the aforementioned elements concur in the instant case. Its findings on this concurrence are as follows: </a:t>
            </a:r>
          </a:p>
          <a:p>
            <a:pPr lvl="1" algn="just"/>
            <a:r>
              <a:rPr lang="en-US" sz="9200" dirty="0"/>
              <a:t>First, </a:t>
            </a:r>
            <a:r>
              <a:rPr lang="en-US" sz="9200" dirty="0" err="1"/>
              <a:t>Tecson</a:t>
            </a:r>
            <a:r>
              <a:rPr lang="en-US" sz="9200" dirty="0"/>
              <a:t> was in September 1989 a public officer, being then the Municipal Mayor of </a:t>
            </a:r>
            <a:r>
              <a:rPr lang="en-US" sz="9200" dirty="0" err="1"/>
              <a:t>Prosperidad</a:t>
            </a:r>
            <a:r>
              <a:rPr lang="en-US" sz="9200" dirty="0"/>
              <a:t>, </a:t>
            </a:r>
            <a:r>
              <a:rPr lang="en-US" sz="9200" dirty="0" err="1"/>
              <a:t>Agusan</a:t>
            </a:r>
            <a:r>
              <a:rPr lang="en-US" sz="9200" dirty="0"/>
              <a:t> del Sur. </a:t>
            </a:r>
          </a:p>
          <a:p>
            <a:pPr lvl="1" algn="just"/>
            <a:r>
              <a:rPr lang="en-US" sz="9200" dirty="0"/>
              <a:t>Second, in his official capacity as Mayor, he signed and issued on Sept. 27, 1989, a Mayor’s Permit to and in the name of Mrs. </a:t>
            </a:r>
            <a:r>
              <a:rPr lang="en-US" sz="9200" dirty="0" err="1"/>
              <a:t>Luzana</a:t>
            </a:r>
            <a:r>
              <a:rPr lang="en-US" sz="9200" dirty="0"/>
              <a:t> for their investment business in which he does not appear to have made any contribution to the capital. </a:t>
            </a:r>
          </a:p>
          <a:p>
            <a:pPr algn="just"/>
            <a:endParaRPr lang="en-US" dirty="0"/>
          </a:p>
        </p:txBody>
      </p:sp>
    </p:spTree>
    <p:extLst>
      <p:ext uri="{BB962C8B-B14F-4D97-AF65-F5344CB8AC3E}">
        <p14:creationId xmlns:p14="http://schemas.microsoft.com/office/powerpoint/2010/main" val="18290558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04846-D092-8AF2-E852-9E80CC979ECF}"/>
              </a:ext>
            </a:extLst>
          </p:cNvPr>
          <p:cNvSpPr>
            <a:spLocks noGrp="1"/>
          </p:cNvSpPr>
          <p:nvPr>
            <p:ph type="title"/>
          </p:nvPr>
        </p:nvSpPr>
        <p:spPr/>
        <p:txBody>
          <a:bodyPr/>
          <a:lstStyle/>
          <a:p>
            <a:r>
              <a:rPr lang="en-US" dirty="0"/>
              <a:t>SEC. 3(c) CASE </a:t>
            </a:r>
          </a:p>
        </p:txBody>
      </p:sp>
      <p:sp>
        <p:nvSpPr>
          <p:cNvPr id="3" name="Content Placeholder 2">
            <a:extLst>
              <a:ext uri="{FF2B5EF4-FFF2-40B4-BE49-F238E27FC236}">
                <a16:creationId xmlns:a16="http://schemas.microsoft.com/office/drawing/2014/main" id="{6A8F6B9B-E89E-B236-3625-003414A51B17}"/>
              </a:ext>
            </a:extLst>
          </p:cNvPr>
          <p:cNvSpPr>
            <a:spLocks noGrp="1"/>
          </p:cNvSpPr>
          <p:nvPr>
            <p:ph idx="1"/>
          </p:nvPr>
        </p:nvSpPr>
        <p:spPr/>
        <p:txBody>
          <a:bodyPr>
            <a:normAutofit fontScale="25000" lnSpcReduction="20000"/>
          </a:bodyPr>
          <a:lstStyle/>
          <a:p>
            <a:pPr marL="0" indent="0" algn="just">
              <a:buNone/>
            </a:pPr>
            <a:endParaRPr lang="en-US" sz="7200" dirty="0"/>
          </a:p>
          <a:p>
            <a:pPr lvl="1" algn="just"/>
            <a:r>
              <a:rPr lang="en-US" sz="7200" dirty="0"/>
              <a:t>Third, before he released the Mayor’s Permit to Mrs. </a:t>
            </a:r>
            <a:r>
              <a:rPr lang="en-US" sz="7200" dirty="0" err="1"/>
              <a:t>Luzana</a:t>
            </a:r>
            <a:r>
              <a:rPr lang="en-US" sz="7200" dirty="0"/>
              <a:t>, he requested and received on that same day, Sept. 27, 1989, at about 11 a.m., the amount of P4,000 to be used by him in the fiesta to be held on September 29, 1989. </a:t>
            </a:r>
          </a:p>
          <a:p>
            <a:pPr lvl="1" algn="just"/>
            <a:r>
              <a:rPr lang="en-US" sz="7200" dirty="0"/>
              <a:t>And, fourth, </a:t>
            </a:r>
            <a:r>
              <a:rPr lang="en-US" sz="7200" dirty="0" err="1"/>
              <a:t>Tecson</a:t>
            </a:r>
            <a:r>
              <a:rPr lang="en-US" sz="7200" dirty="0"/>
              <a:t> requested and received the amount of P4,000 as cash advance in consideration of the help he gave – viz, issuance of Mayor’s Permit which he would not deliver to Mrs. </a:t>
            </a:r>
            <a:r>
              <a:rPr lang="en-US" sz="7200" dirty="0" err="1"/>
              <a:t>Luzana</a:t>
            </a:r>
            <a:r>
              <a:rPr lang="en-US" sz="7200" dirty="0"/>
              <a:t> unless she acceded to his request. Although </a:t>
            </a:r>
            <a:r>
              <a:rPr lang="en-US" sz="7200" dirty="0" err="1"/>
              <a:t>Tecson</a:t>
            </a:r>
            <a:r>
              <a:rPr lang="en-US" sz="7200" dirty="0"/>
              <a:t> expected to have a share in the profits of the business as partner of Mrs. </a:t>
            </a:r>
            <a:r>
              <a:rPr lang="en-US" sz="7200" dirty="0" err="1"/>
              <a:t>Luzana</a:t>
            </a:r>
            <a:r>
              <a:rPr lang="en-US" sz="7200" dirty="0"/>
              <a:t>, the same was not yet due. In fact, there was as yet no profits to speak of, for they began operating only in the morning of September 27, 1989, the very day the cash advance was requested and received. </a:t>
            </a:r>
            <a:endParaRPr lang="en-US" sz="9600" dirty="0"/>
          </a:p>
          <a:p>
            <a:pPr marL="1371600" indent="-1371600" algn="just">
              <a:buFont typeface="+mj-lt"/>
              <a:buAutoNum type="arabicParenR"/>
            </a:pPr>
            <a:endParaRPr lang="en-US" sz="9600" dirty="0"/>
          </a:p>
          <a:p>
            <a:pPr algn="just"/>
            <a:endParaRPr lang="en-US" dirty="0"/>
          </a:p>
        </p:txBody>
      </p:sp>
    </p:spTree>
    <p:extLst>
      <p:ext uri="{BB962C8B-B14F-4D97-AF65-F5344CB8AC3E}">
        <p14:creationId xmlns:p14="http://schemas.microsoft.com/office/powerpoint/2010/main" val="31154629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3(c)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85000" lnSpcReduction="20000"/>
          </a:bodyPr>
          <a:lstStyle/>
          <a:p>
            <a:pPr algn="just"/>
            <a:r>
              <a:rPr lang="en-US" sz="4000" dirty="0"/>
              <a:t> Supreme Court Decision: </a:t>
            </a:r>
          </a:p>
          <a:p>
            <a:pPr algn="just"/>
            <a:r>
              <a:rPr lang="en-US" sz="4000" dirty="0"/>
              <a:t>WHEREFORE, the instant petition is DENIED, and the assailed Decision and Resolution of the Sandiganbayan in Criminal Case No. 18273 are AFFIRMED. </a:t>
            </a:r>
          </a:p>
          <a:p>
            <a:pPr algn="just"/>
            <a:r>
              <a:rPr lang="en-US" sz="4000" dirty="0"/>
              <a:t>SO ORDERED. </a:t>
            </a:r>
          </a:p>
        </p:txBody>
      </p:sp>
    </p:spTree>
    <p:extLst>
      <p:ext uri="{BB962C8B-B14F-4D97-AF65-F5344CB8AC3E}">
        <p14:creationId xmlns:p14="http://schemas.microsoft.com/office/powerpoint/2010/main" val="13361431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3(d).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85000" lnSpcReduction="10000"/>
          </a:bodyPr>
          <a:lstStyle/>
          <a:p>
            <a:pPr marL="742950" indent="-742950" algn="just">
              <a:buFont typeface="+mj-lt"/>
              <a:buAutoNum type="alphaLcParenR" startAt="4"/>
            </a:pPr>
            <a:r>
              <a:rPr lang="en-US" sz="4000" dirty="0"/>
              <a:t>Accepting or having any member of his family accept employment in a </a:t>
            </a:r>
            <a:r>
              <a:rPr lang="en-US" sz="4000" b="1" dirty="0"/>
              <a:t>private enterprise </a:t>
            </a:r>
            <a:r>
              <a:rPr lang="en-US" sz="4000" dirty="0"/>
              <a:t>which has pending official business with him during the pendency thereof or within one year after his termination. </a:t>
            </a:r>
          </a:p>
        </p:txBody>
      </p:sp>
    </p:spTree>
    <p:extLst>
      <p:ext uri="{BB962C8B-B14F-4D97-AF65-F5344CB8AC3E}">
        <p14:creationId xmlns:p14="http://schemas.microsoft.com/office/powerpoint/2010/main" val="2101533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(e).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85000" lnSpcReduction="20000"/>
          </a:bodyPr>
          <a:lstStyle/>
          <a:p>
            <a:pPr marL="742950" indent="-742950" algn="just">
              <a:buFont typeface="+mj-lt"/>
              <a:buAutoNum type="alphaLcParenR" startAt="5"/>
            </a:pPr>
            <a:r>
              <a:rPr lang="en-US" sz="2800" dirty="0"/>
              <a:t>Causing any undue injury to any party, including the government, or giving any private party any unwarranted benefits, advantage or preference in the discharge of his official, administrative or judicial functions through manifest partiality, evident bad faith or gross inexcusable negligence. This provision shall apply to officers and employees of offices or government corporations charged with the grant of licenses or permits or other concessions. </a:t>
            </a:r>
          </a:p>
        </p:txBody>
      </p:sp>
    </p:spTree>
    <p:extLst>
      <p:ext uri="{BB962C8B-B14F-4D97-AF65-F5344CB8AC3E}">
        <p14:creationId xmlns:p14="http://schemas.microsoft.com/office/powerpoint/2010/main" val="6330979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CORRUPT PRACTICES OF PUBLIC OFFICERS [Sec. 3 (e), </a:t>
            </a:r>
            <a:br>
              <a:rPr lang="en-US" dirty="0"/>
            </a:br>
            <a:r>
              <a:rPr lang="en-US" dirty="0"/>
              <a:t>RA 3019]</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55000" lnSpcReduction="20000"/>
          </a:bodyPr>
          <a:lstStyle/>
          <a:p>
            <a:pPr algn="just"/>
            <a:r>
              <a:rPr lang="en-US" sz="4000" dirty="0"/>
              <a:t>Example</a:t>
            </a:r>
          </a:p>
          <a:p>
            <a:pPr algn="just"/>
            <a:r>
              <a:rPr lang="en-US" sz="4000" dirty="0"/>
              <a:t>All the elements of the offense charged have been duly established beyond reasonable doubt. Petitioner, being then the Mayor of </a:t>
            </a:r>
            <a:r>
              <a:rPr lang="en-US" sz="4000" dirty="0" err="1"/>
              <a:t>Angadanan</a:t>
            </a:r>
            <a:r>
              <a:rPr lang="en-US" sz="4000" dirty="0"/>
              <a:t>, Isabela is a public officer discharging administrative and official functions. The act of purchasing the subject truck without the requisite public bidding and authority from the Sangguniang Bayan displays gross and inexcusable negligence. Undue injury was caused to the Government because said truck could have been purchased at a much lower price. (Ong v. People, GR No. 176546, September 25, 2009) </a:t>
            </a:r>
          </a:p>
        </p:txBody>
      </p:sp>
    </p:spTree>
    <p:extLst>
      <p:ext uri="{BB962C8B-B14F-4D97-AF65-F5344CB8AC3E}">
        <p14:creationId xmlns:p14="http://schemas.microsoft.com/office/powerpoint/2010/main" val="39707130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INTERPRETATION OF LAST SENTENCE OF SEC. 3 (e)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47500" lnSpcReduction="20000"/>
          </a:bodyPr>
          <a:lstStyle/>
          <a:p>
            <a:pPr algn="just"/>
            <a:r>
              <a:rPr lang="en-US" sz="4000" dirty="0"/>
              <a:t>Sec. 3 enumerates in eleven subsections the corrupt practices of any public officer declared unlawful. Its reference to “any public officer” is without distinction or qualification and it specifies the acts declared unlawful. [The Court] agree(s) with the view adopted by the Solicitor General that the last sentence of paragraph (e) is intended to make clear the inclusion of officers and employees of offices or government corporations which, under the ordinary concept of “public officers” may not come within the term. It is a strained construction of the provision to read it as applying exclusively to public officers charged with the duty of granting license or permits or other concessions. (</a:t>
            </a:r>
            <a:r>
              <a:rPr lang="en-US" sz="4000" dirty="0" err="1"/>
              <a:t>Mejorada</a:t>
            </a:r>
            <a:r>
              <a:rPr lang="en-US" sz="4000" dirty="0"/>
              <a:t> v. Sandiganbayan, 151 SCRA 399).  </a:t>
            </a:r>
          </a:p>
        </p:txBody>
      </p:sp>
    </p:spTree>
    <p:extLst>
      <p:ext uri="{BB962C8B-B14F-4D97-AF65-F5344CB8AC3E}">
        <p14:creationId xmlns:p14="http://schemas.microsoft.com/office/powerpoint/2010/main" val="552686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3200" dirty="0"/>
              <a:t>G.R. No. 176819 January 26, 2011</a:t>
            </a:r>
          </a:p>
          <a:p>
            <a:pPr algn="just"/>
            <a:r>
              <a:rPr lang="en-US" sz="3200" dirty="0"/>
              <a:t>People of the Philippines, petitioner, vs. Robert P. </a:t>
            </a:r>
            <a:r>
              <a:rPr lang="en-US" sz="3200" dirty="0" err="1"/>
              <a:t>Balao</a:t>
            </a:r>
            <a:r>
              <a:rPr lang="en-US" sz="3200" dirty="0"/>
              <a:t>, Josephine C. </a:t>
            </a:r>
            <a:r>
              <a:rPr lang="en-US" sz="3200" dirty="0" err="1"/>
              <a:t>Angsico</a:t>
            </a:r>
            <a:r>
              <a:rPr lang="en-US" sz="3200" dirty="0"/>
              <a:t>, Virgilio V. </a:t>
            </a:r>
            <a:r>
              <a:rPr lang="en-US" sz="3200" dirty="0" err="1"/>
              <a:t>Dacalos</a:t>
            </a:r>
            <a:r>
              <a:rPr lang="en-US" sz="3200" dirty="0"/>
              <a:t>, and Sandiganbayan, First Division, respondents. </a:t>
            </a:r>
          </a:p>
        </p:txBody>
      </p:sp>
    </p:spTree>
    <p:extLst>
      <p:ext uri="{BB962C8B-B14F-4D97-AF65-F5344CB8AC3E}">
        <p14:creationId xmlns:p14="http://schemas.microsoft.com/office/powerpoint/2010/main" val="3052404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3(a).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0000" lnSpcReduction="20000"/>
          </a:bodyPr>
          <a:lstStyle/>
          <a:p>
            <a:pPr marL="742950" indent="-742950" algn="just">
              <a:buFont typeface="+mj-lt"/>
              <a:buAutoNum type="alphaLcParenR"/>
            </a:pPr>
            <a:r>
              <a:rPr lang="en-US" sz="4000" dirty="0"/>
              <a:t>Persuading, inducing or influencing another public officer to perform an act constituting a violation of rules and regulations duly promulgated by competent authority or an offense in connection with the official duties of the latter, or allowing himself to be persuaded, induced, or influenced to commit such violation or offense. </a:t>
            </a:r>
          </a:p>
        </p:txBody>
      </p:sp>
    </p:spTree>
    <p:extLst>
      <p:ext uri="{BB962C8B-B14F-4D97-AF65-F5344CB8AC3E}">
        <p14:creationId xmlns:p14="http://schemas.microsoft.com/office/powerpoint/2010/main" val="123776331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10000"/>
          </a:bodyPr>
          <a:lstStyle/>
          <a:p>
            <a:pPr algn="just"/>
            <a:r>
              <a:rPr lang="en-US" dirty="0"/>
              <a:t>Supreme Court Decision: </a:t>
            </a:r>
          </a:p>
          <a:p>
            <a:pPr algn="just"/>
            <a:r>
              <a:rPr lang="en-US" dirty="0"/>
              <a:t>In Dela Chica v. Sandiganbayan, the Court enumerated the essential elements of Section 3 (e) of RA 3019, as amended. The Court held that: </a:t>
            </a:r>
          </a:p>
          <a:p>
            <a:pPr lvl="1" algn="just"/>
            <a:r>
              <a:rPr lang="en-US" dirty="0"/>
              <a:t>In a number of cases, the elements of this offense have been broken down as follows:</a:t>
            </a:r>
          </a:p>
          <a:p>
            <a:pPr marL="1290638" lvl="2" indent="-376238" algn="just">
              <a:buFont typeface="+mj-lt"/>
              <a:buAutoNum type="arabicParenR"/>
            </a:pPr>
            <a:r>
              <a:rPr lang="en-US" sz="1600" dirty="0"/>
              <a:t>That the accused are public officers or private persons charged in conspiracy with them; </a:t>
            </a:r>
          </a:p>
          <a:p>
            <a:pPr marL="1290638" lvl="2" indent="-376238" algn="just">
              <a:buFont typeface="+mj-lt"/>
              <a:buAutoNum type="arabicParenR"/>
            </a:pPr>
            <a:r>
              <a:rPr lang="en-US" sz="1600" dirty="0"/>
              <a:t>That said public officers committed the prohibited acts during the performance of their official duties or in relation to their public positions; </a:t>
            </a:r>
          </a:p>
          <a:p>
            <a:pPr marL="1290638" lvl="2" indent="-376238" algn="just">
              <a:buFont typeface="+mj-lt"/>
              <a:buAutoNum type="arabicParenR"/>
            </a:pPr>
            <a:r>
              <a:rPr lang="en-US" sz="1600" dirty="0"/>
              <a:t>That they caused undue injury to any party, whether the Government or a private party; </a:t>
            </a:r>
          </a:p>
          <a:p>
            <a:pPr marL="1290638" lvl="2" indent="-376238" algn="just">
              <a:buFont typeface="+mj-lt"/>
              <a:buAutoNum type="arabicParenR"/>
            </a:pPr>
            <a:r>
              <a:rPr lang="en-US" sz="1600" dirty="0"/>
              <a:t>That such injury was caused by giving unwarranted benefits, advantage or preference to such parties; and </a:t>
            </a:r>
          </a:p>
          <a:p>
            <a:pPr marL="1290638" lvl="2" indent="-376238" algn="just">
              <a:buFont typeface="+mj-lt"/>
              <a:buAutoNum type="arabicParenR"/>
            </a:pPr>
            <a:r>
              <a:rPr lang="en-US" sz="1600" dirty="0"/>
              <a:t>That the public officers acted with manifest partiality, evident bad faith or gross inexcusable negligence. </a:t>
            </a:r>
          </a:p>
        </p:txBody>
      </p:sp>
    </p:spTree>
    <p:extLst>
      <p:ext uri="{BB962C8B-B14F-4D97-AF65-F5344CB8AC3E}">
        <p14:creationId xmlns:p14="http://schemas.microsoft.com/office/powerpoint/2010/main" val="394114899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3200" dirty="0"/>
              <a:t>G.R. No. 195032 February 20, 2013 </a:t>
            </a:r>
          </a:p>
          <a:p>
            <a:pPr algn="just"/>
            <a:r>
              <a:rPr lang="en-US" sz="3200" dirty="0" err="1"/>
              <a:t>Isabelo</a:t>
            </a:r>
            <a:r>
              <a:rPr lang="en-US" sz="3200" dirty="0"/>
              <a:t> A. </a:t>
            </a:r>
            <a:r>
              <a:rPr lang="en-US" sz="3200" dirty="0" err="1"/>
              <a:t>Braza</a:t>
            </a:r>
            <a:r>
              <a:rPr lang="en-US" sz="3200" dirty="0"/>
              <a:t>, petitioner vs. The Honorable Sandiganbayan (1</a:t>
            </a:r>
            <a:r>
              <a:rPr lang="en-US" sz="3200" baseline="30000" dirty="0"/>
              <a:t>st</a:t>
            </a:r>
            <a:r>
              <a:rPr lang="en-US" sz="3200" dirty="0"/>
              <a:t> Division), respondents.</a:t>
            </a:r>
            <a:r>
              <a:rPr lang="en-US" sz="4000" dirty="0"/>
              <a:t> </a:t>
            </a:r>
          </a:p>
        </p:txBody>
      </p:sp>
    </p:spTree>
    <p:extLst>
      <p:ext uri="{BB962C8B-B14F-4D97-AF65-F5344CB8AC3E}">
        <p14:creationId xmlns:p14="http://schemas.microsoft.com/office/powerpoint/2010/main" val="300462387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a:bodyPr>
          <a:lstStyle/>
          <a:p>
            <a:pPr algn="just"/>
            <a:r>
              <a:rPr lang="en-US" sz="2800" dirty="0"/>
              <a:t>Issue: </a:t>
            </a:r>
          </a:p>
          <a:p>
            <a:pPr algn="just"/>
            <a:r>
              <a:rPr lang="en-US" sz="2800" dirty="0" err="1"/>
              <a:t>Braza</a:t>
            </a:r>
            <a:r>
              <a:rPr lang="en-US" sz="2800" dirty="0"/>
              <a:t> challenges the sufficiency of the allegations in the second information because there is no indication of any actual and quantifiable injury suffered by the government. He then argues that the facts under the second information are inadequate to support a valid indictment for violation of Section 3 (e) of RA No. 3019.  </a:t>
            </a:r>
          </a:p>
        </p:txBody>
      </p:sp>
    </p:spTree>
    <p:extLst>
      <p:ext uri="{BB962C8B-B14F-4D97-AF65-F5344CB8AC3E}">
        <p14:creationId xmlns:p14="http://schemas.microsoft.com/office/powerpoint/2010/main" val="54151316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55000" lnSpcReduction="20000"/>
          </a:bodyPr>
          <a:lstStyle/>
          <a:p>
            <a:pPr algn="just"/>
            <a:r>
              <a:rPr lang="en-US" sz="4000" dirty="0"/>
              <a:t>Supreme Court Decision: </a:t>
            </a:r>
          </a:p>
          <a:p>
            <a:pPr algn="just"/>
            <a:r>
              <a:rPr lang="en-US" sz="4000" dirty="0"/>
              <a:t>In a catena of cases, this Court has held that there are two (2) ways by which a public official violates Section 3 (e) of RA No. 3019 in the performance of his functions, namely: (1) by causing undue injury to any party, including the Government; or (2) by giving any private party any unwarranted benefit, advantage or preference. The accused may be charged under either mode or under both. The disjunctive term “or” connotes that either act qualifies as a violation of Section 3 (e) of RA No. 3019. In other words, the presence of one would suffice for conviction. </a:t>
            </a:r>
          </a:p>
        </p:txBody>
      </p:sp>
    </p:spTree>
    <p:extLst>
      <p:ext uri="{BB962C8B-B14F-4D97-AF65-F5344CB8AC3E}">
        <p14:creationId xmlns:p14="http://schemas.microsoft.com/office/powerpoint/2010/main" val="371846955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62500" lnSpcReduction="20000"/>
          </a:bodyPr>
          <a:lstStyle/>
          <a:p>
            <a:pPr algn="just"/>
            <a:r>
              <a:rPr lang="en-US" sz="4000" dirty="0"/>
              <a:t>Supreme Court Decision: </a:t>
            </a:r>
          </a:p>
          <a:p>
            <a:pPr algn="just"/>
            <a:r>
              <a:rPr lang="en-US" sz="4000" dirty="0"/>
              <a:t>It must be emphasized that </a:t>
            </a:r>
            <a:r>
              <a:rPr lang="en-US" sz="4000" dirty="0" err="1"/>
              <a:t>Braza</a:t>
            </a:r>
            <a:r>
              <a:rPr lang="en-US" sz="4000" dirty="0"/>
              <a:t> was indicted for violation of Section 3 (e) of R.A. 3019 under the second mode. </a:t>
            </a:r>
          </a:p>
          <a:p>
            <a:pPr algn="just"/>
            <a:r>
              <a:rPr lang="en-US" sz="4000" dirty="0"/>
              <a:t>“To be found guilty under the second mode, it suffices that the accused has given unjustified favor or benefit to another, in the exercise of his official, administrative and judicial functions.”</a:t>
            </a:r>
          </a:p>
          <a:p>
            <a:pPr algn="just"/>
            <a:r>
              <a:rPr lang="en-US" sz="4000" dirty="0"/>
              <a:t> The element of damage is not required for violation of Section 3 (e) under the second mode. </a:t>
            </a:r>
          </a:p>
        </p:txBody>
      </p:sp>
    </p:spTree>
    <p:extLst>
      <p:ext uri="{BB962C8B-B14F-4D97-AF65-F5344CB8AC3E}">
        <p14:creationId xmlns:p14="http://schemas.microsoft.com/office/powerpoint/2010/main" val="187899386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a:bodyPr>
          <a:lstStyle/>
          <a:p>
            <a:pPr algn="just"/>
            <a:r>
              <a:rPr lang="en-US" sz="1600" dirty="0"/>
              <a:t>Supreme Court Decision: </a:t>
            </a:r>
          </a:p>
          <a:p>
            <a:pPr algn="just"/>
            <a:r>
              <a:rPr lang="en-US" sz="1600" dirty="0"/>
              <a:t>In the case at bench, the second information alleged, in substance, that accused public officers and employees, discharging official or administrative function, together with </a:t>
            </a:r>
            <a:r>
              <a:rPr lang="en-US" sz="1600" dirty="0" err="1"/>
              <a:t>Braza</a:t>
            </a:r>
            <a:r>
              <a:rPr lang="en-US" sz="1600" dirty="0"/>
              <a:t>, confederated and conspired to give FABMIK unwarranted benefit or preference by awarding to it Contract I.D. No. 06H00050 through manifest partiality or evident bad faith, without the conduct of a public bidding and compliance with the requirement for qualification contrary to the provisions of R.A. No. 9184 or the Government Procurement Reform Act. </a:t>
            </a:r>
          </a:p>
          <a:p>
            <a:pPr algn="just"/>
            <a:r>
              <a:rPr lang="en-US" sz="1600" dirty="0"/>
              <a:t>Settled is the rule that private persons, when acting in conspiracy with public officers, may be indicted and, if found guilty, held liable for the pertinent offenses under Section 3 of RA No. 3019. </a:t>
            </a:r>
          </a:p>
          <a:p>
            <a:pPr algn="just"/>
            <a:r>
              <a:rPr lang="en-US" sz="1600" dirty="0"/>
              <a:t>Considering that all the elements of the offense of violation of Sec. 3 (e) were alleged in the second information, the Court finds the same to be sufficient in form and substance to sustain a conviction. </a:t>
            </a:r>
          </a:p>
        </p:txBody>
      </p:sp>
    </p:spTree>
    <p:extLst>
      <p:ext uri="{BB962C8B-B14F-4D97-AF65-F5344CB8AC3E}">
        <p14:creationId xmlns:p14="http://schemas.microsoft.com/office/powerpoint/2010/main" val="121502912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3200" dirty="0"/>
              <a:t>G.R. No. 164015 February 26, 2009 </a:t>
            </a:r>
          </a:p>
          <a:p>
            <a:pPr algn="just"/>
            <a:r>
              <a:rPr lang="en-US" sz="3200" dirty="0"/>
              <a:t>Ramon A. Albert, petitioner vs. The Sandiganbayan, and the People of the Philippines, respondents. </a:t>
            </a:r>
          </a:p>
          <a:p>
            <a:pPr algn="just"/>
            <a:endParaRPr lang="en-US" dirty="0"/>
          </a:p>
        </p:txBody>
      </p:sp>
    </p:spTree>
    <p:extLst>
      <p:ext uri="{BB962C8B-B14F-4D97-AF65-F5344CB8AC3E}">
        <p14:creationId xmlns:p14="http://schemas.microsoft.com/office/powerpoint/2010/main" val="419218042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0000" lnSpcReduction="20000"/>
          </a:bodyPr>
          <a:lstStyle/>
          <a:p>
            <a:pPr algn="just"/>
            <a:r>
              <a:rPr lang="en-US" sz="3200" dirty="0"/>
              <a:t>Supreme Court Decision </a:t>
            </a:r>
          </a:p>
          <a:p>
            <a:pPr algn="just"/>
            <a:r>
              <a:rPr lang="en-US" sz="3200" dirty="0"/>
              <a:t>This crime has the following essential elements: </a:t>
            </a:r>
          </a:p>
          <a:p>
            <a:pPr marL="971550" lvl="1" indent="-514350" algn="just">
              <a:buFont typeface="+mj-lt"/>
              <a:buAutoNum type="arabicParenR"/>
            </a:pPr>
            <a:r>
              <a:rPr lang="en-US" sz="3000" dirty="0"/>
              <a:t>The accused must be a public officer discharging administrative, judicial or official functions; </a:t>
            </a:r>
          </a:p>
          <a:p>
            <a:pPr marL="971550" lvl="1" indent="-514350" algn="just">
              <a:buFont typeface="+mj-lt"/>
              <a:buAutoNum type="arabicParenR"/>
            </a:pPr>
            <a:r>
              <a:rPr lang="en-US" sz="3000" dirty="0"/>
              <a:t>He must have acted with manifest partiality, evident bad faith or gross inexcusable negligence; and </a:t>
            </a:r>
          </a:p>
          <a:p>
            <a:pPr marL="971550" lvl="1" indent="-514350" algn="just">
              <a:buFont typeface="+mj-lt"/>
              <a:buAutoNum type="arabicParenR"/>
            </a:pPr>
            <a:r>
              <a:rPr lang="en-US" sz="3000" dirty="0"/>
              <a:t>His action caused any undue injury to any party, including the government, or gave any private party unwarranted benefits, advantage or preference in the discharge of his functions. </a:t>
            </a:r>
          </a:p>
          <a:p>
            <a:pPr algn="just"/>
            <a:endParaRPr lang="en-US" dirty="0"/>
          </a:p>
        </p:txBody>
      </p:sp>
    </p:spTree>
    <p:extLst>
      <p:ext uri="{BB962C8B-B14F-4D97-AF65-F5344CB8AC3E}">
        <p14:creationId xmlns:p14="http://schemas.microsoft.com/office/powerpoint/2010/main" val="41404858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3200" dirty="0"/>
              <a:t>Supreme Court Decision </a:t>
            </a:r>
          </a:p>
          <a:p>
            <a:pPr algn="just"/>
            <a:r>
              <a:rPr lang="en-US" sz="3200" dirty="0"/>
              <a:t>The second element provides the different modes by which the crime may be committed, that is, through “manifest partiality,” “evident bad faith,” or “gross inexcusable negligence.” </a:t>
            </a:r>
            <a:endParaRPr lang="en-US" sz="3000" dirty="0"/>
          </a:p>
          <a:p>
            <a:pPr algn="just"/>
            <a:endParaRPr lang="en-US" dirty="0"/>
          </a:p>
        </p:txBody>
      </p:sp>
    </p:spTree>
    <p:extLst>
      <p:ext uri="{BB962C8B-B14F-4D97-AF65-F5344CB8AC3E}">
        <p14:creationId xmlns:p14="http://schemas.microsoft.com/office/powerpoint/2010/main" val="15326151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20000"/>
          </a:bodyPr>
          <a:lstStyle/>
          <a:p>
            <a:pPr algn="just"/>
            <a:endParaRPr lang="en-US" sz="3200" dirty="0"/>
          </a:p>
          <a:p>
            <a:pPr algn="just"/>
            <a:r>
              <a:rPr lang="en-US" sz="3200" dirty="0"/>
              <a:t>Supreme Court Decision </a:t>
            </a:r>
          </a:p>
          <a:p>
            <a:pPr algn="just"/>
            <a:endParaRPr lang="en-US" sz="900" dirty="0"/>
          </a:p>
          <a:p>
            <a:pPr algn="just"/>
            <a:r>
              <a:rPr lang="en-US" sz="3200" dirty="0"/>
              <a:t>In </a:t>
            </a:r>
            <a:r>
              <a:rPr lang="en-US" sz="3200" dirty="0" err="1"/>
              <a:t>Uriarte</a:t>
            </a:r>
            <a:r>
              <a:rPr lang="en-US" sz="3200" dirty="0"/>
              <a:t> v. People, this Court explained that Section 3 (e) of RA 3019 may be committed either by </a:t>
            </a:r>
            <a:r>
              <a:rPr lang="en-US" sz="3200" dirty="0" err="1"/>
              <a:t>dolo</a:t>
            </a:r>
            <a:r>
              <a:rPr lang="en-US" sz="3200" dirty="0"/>
              <a:t>, as when the accused acted with evident bad faith or manifest partiality, or by culpa, as when the accused committed gross inexcusable negligence. </a:t>
            </a:r>
          </a:p>
          <a:p>
            <a:pPr algn="just"/>
            <a:endParaRPr lang="en-US" sz="3000" dirty="0"/>
          </a:p>
          <a:p>
            <a:pPr algn="just"/>
            <a:endParaRPr lang="en-US" dirty="0"/>
          </a:p>
        </p:txBody>
      </p:sp>
    </p:spTree>
    <p:extLst>
      <p:ext uri="{BB962C8B-B14F-4D97-AF65-F5344CB8AC3E}">
        <p14:creationId xmlns:p14="http://schemas.microsoft.com/office/powerpoint/2010/main" val="1303328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3(b).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0000" lnSpcReduction="20000"/>
          </a:bodyPr>
          <a:lstStyle/>
          <a:p>
            <a:pPr marL="742950" indent="-742950" algn="just">
              <a:buFont typeface="+mj-lt"/>
              <a:buAutoNum type="alphaLcParenR" startAt="2"/>
            </a:pPr>
            <a:r>
              <a:rPr lang="en-US" sz="4000" dirty="0"/>
              <a:t>Directly or indirectly requesting or receiving any gift, present, share, percentage or benefit, for himself or for any other person, in connection with any contract or transaction between the government and any other party, wherein the public officer in his official capacity has to intervene under the law. </a:t>
            </a:r>
          </a:p>
        </p:txBody>
      </p:sp>
    </p:spTree>
    <p:extLst>
      <p:ext uri="{BB962C8B-B14F-4D97-AF65-F5344CB8AC3E}">
        <p14:creationId xmlns:p14="http://schemas.microsoft.com/office/powerpoint/2010/main" val="169881044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algn="just"/>
            <a:endParaRPr lang="en-US" sz="3200" dirty="0"/>
          </a:p>
          <a:p>
            <a:pPr algn="just"/>
            <a:r>
              <a:rPr lang="en-US" sz="3200" dirty="0"/>
              <a:t>Supreme Court Decision</a:t>
            </a:r>
          </a:p>
          <a:p>
            <a:pPr algn="just"/>
            <a:r>
              <a:rPr lang="en-US" sz="3200" dirty="0"/>
              <a:t>There is “manifest partiality” when there is a clear, notorious, or plain inclination or predilection to favor one side or person rather than another. </a:t>
            </a:r>
          </a:p>
          <a:p>
            <a:pPr algn="just"/>
            <a:r>
              <a:rPr lang="en-US" sz="3200" dirty="0"/>
              <a:t> “Evident bad faith” connotes not only bad judgment but also palpably and patently fraudulent and dishonest purpose to do moral obliquity or conscious wrongdoing for some perverse motive or ill will.  </a:t>
            </a:r>
          </a:p>
          <a:p>
            <a:pPr algn="just"/>
            <a:endParaRPr lang="en-US" sz="3000" dirty="0"/>
          </a:p>
          <a:p>
            <a:pPr algn="just"/>
            <a:endParaRPr lang="en-US" dirty="0"/>
          </a:p>
        </p:txBody>
      </p:sp>
    </p:spTree>
    <p:extLst>
      <p:ext uri="{BB962C8B-B14F-4D97-AF65-F5344CB8AC3E}">
        <p14:creationId xmlns:p14="http://schemas.microsoft.com/office/powerpoint/2010/main" val="157624250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endParaRPr lang="en-US" sz="3200" dirty="0"/>
          </a:p>
          <a:p>
            <a:pPr algn="just"/>
            <a:r>
              <a:rPr lang="en-US" sz="3200" dirty="0"/>
              <a:t>Supreme Court Decision</a:t>
            </a:r>
          </a:p>
          <a:p>
            <a:pPr algn="just"/>
            <a:r>
              <a:rPr lang="en-US" sz="3200" dirty="0"/>
              <a:t> “Evident bad faith” contemplates a state of mind affirmatively operating with furtive design or with some motive or self-interest or ill will or for ulterior purposes. </a:t>
            </a:r>
            <a:endParaRPr lang="en-US" sz="3000" dirty="0"/>
          </a:p>
          <a:p>
            <a:pPr algn="just"/>
            <a:endParaRPr lang="en-US" dirty="0"/>
          </a:p>
        </p:txBody>
      </p:sp>
    </p:spTree>
    <p:extLst>
      <p:ext uri="{BB962C8B-B14F-4D97-AF65-F5344CB8AC3E}">
        <p14:creationId xmlns:p14="http://schemas.microsoft.com/office/powerpoint/2010/main" val="429084544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(e)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85000" lnSpcReduction="20000"/>
          </a:bodyPr>
          <a:lstStyle/>
          <a:p>
            <a:pPr algn="just"/>
            <a:endParaRPr lang="en-US" sz="3200" dirty="0"/>
          </a:p>
          <a:p>
            <a:pPr algn="just"/>
            <a:r>
              <a:rPr lang="en-US" sz="3200" dirty="0"/>
              <a:t>Supreme Court Decision</a:t>
            </a:r>
          </a:p>
          <a:p>
            <a:pPr algn="just"/>
            <a:r>
              <a:rPr lang="en-US" sz="3200" dirty="0"/>
              <a:t> “Gross inexcusable negligence” refers to negligence characterized by the want of even the slightest care, acting or omitting to act in a situation where there is a duty to act, not inadvertently but willfully and intentionally, with conscious indifference to consequence insofar as other persons may be affected. </a:t>
            </a:r>
            <a:endParaRPr lang="en-US" sz="3000" dirty="0"/>
          </a:p>
          <a:p>
            <a:pPr algn="just"/>
            <a:endParaRPr lang="en-US" dirty="0"/>
          </a:p>
        </p:txBody>
      </p:sp>
    </p:spTree>
    <p:extLst>
      <p:ext uri="{BB962C8B-B14F-4D97-AF65-F5344CB8AC3E}">
        <p14:creationId xmlns:p14="http://schemas.microsoft.com/office/powerpoint/2010/main" val="33681492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(f).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marL="742950" indent="-742950" algn="just">
              <a:buFont typeface="+mj-lt"/>
              <a:buAutoNum type="alphaLcParenR" startAt="6"/>
            </a:pPr>
            <a:r>
              <a:rPr lang="en-US" sz="3100" dirty="0"/>
              <a:t>Neglecting or refusing, after due demand or request, without sufficient justification, to act within a reasonable time on any matter pending before him for the purpose of obtaining directly or indirectly, from any person interested in the matter some pecuniary or material benefit or advantage, or for the purpose of favoring his own interest or giving undue advantage in favor of or discriminating against any other interested party. </a:t>
            </a:r>
          </a:p>
          <a:p>
            <a:pPr marL="742950" indent="-742950" algn="just">
              <a:buFont typeface="+mj-lt"/>
              <a:buAutoNum type="alphaLcParenR" startAt="6"/>
            </a:pPr>
            <a:endParaRPr lang="en-US" sz="2400" dirty="0"/>
          </a:p>
        </p:txBody>
      </p:sp>
    </p:spTree>
    <p:extLst>
      <p:ext uri="{BB962C8B-B14F-4D97-AF65-F5344CB8AC3E}">
        <p14:creationId xmlns:p14="http://schemas.microsoft.com/office/powerpoint/2010/main" val="153276492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3600" dirty="0"/>
              <a:t>G.R. No. 94955 August 18, 1993 </a:t>
            </a:r>
          </a:p>
          <a:p>
            <a:pPr algn="just"/>
            <a:r>
              <a:rPr lang="en-US" sz="3600" dirty="0"/>
              <a:t>Juan </a:t>
            </a:r>
            <a:r>
              <a:rPr lang="en-US" sz="3600" dirty="0" err="1"/>
              <a:t>Conrado</a:t>
            </a:r>
            <a:r>
              <a:rPr lang="en-US" sz="3600" dirty="0"/>
              <a:t>, petitioner vs. The Sandiganbayan and The People of the Philippines, respondents. </a:t>
            </a:r>
          </a:p>
          <a:p>
            <a:pPr marL="0" indent="0" algn="just">
              <a:buNone/>
            </a:pPr>
            <a:endParaRPr lang="en-US" sz="1600" dirty="0"/>
          </a:p>
        </p:txBody>
      </p:sp>
    </p:spTree>
    <p:extLst>
      <p:ext uri="{BB962C8B-B14F-4D97-AF65-F5344CB8AC3E}">
        <p14:creationId xmlns:p14="http://schemas.microsoft.com/office/powerpoint/2010/main" val="5237105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77500" lnSpcReduction="20000"/>
          </a:bodyPr>
          <a:lstStyle/>
          <a:p>
            <a:pPr algn="just"/>
            <a:endParaRPr lang="en-US" sz="3600" dirty="0"/>
          </a:p>
          <a:p>
            <a:pPr algn="just"/>
            <a:r>
              <a:rPr lang="en-US" sz="3600" dirty="0"/>
              <a:t>FACTS: </a:t>
            </a:r>
          </a:p>
          <a:p>
            <a:pPr algn="just"/>
            <a:r>
              <a:rPr lang="en-US" sz="3600" dirty="0"/>
              <a:t>First – RTC Branch 71 issued an Order, dated 11 July 1984, denying plaintiff’s Motion for Reconsideration of the order of 23 January 1984, that dismissed the complaint in Civil Case No. 290-A, entitled “</a:t>
            </a:r>
            <a:r>
              <a:rPr lang="en-US" sz="3600" dirty="0" err="1"/>
              <a:t>Pinagkamaligan</a:t>
            </a:r>
            <a:r>
              <a:rPr lang="en-US" sz="3600" dirty="0"/>
              <a:t> Indo-</a:t>
            </a:r>
            <a:r>
              <a:rPr lang="en-US" sz="3600" dirty="0" err="1"/>
              <a:t>Agro</a:t>
            </a:r>
            <a:r>
              <a:rPr lang="en-US" sz="3600" dirty="0"/>
              <a:t>-Development Corp., et al v. Mariano Lim et al.”</a:t>
            </a:r>
          </a:p>
          <a:p>
            <a:pPr algn="just"/>
            <a:endParaRPr lang="en-US" sz="3600" dirty="0"/>
          </a:p>
          <a:p>
            <a:pPr marL="0" indent="0" algn="just">
              <a:buNone/>
            </a:pPr>
            <a:endParaRPr lang="en-US" sz="1600" dirty="0"/>
          </a:p>
        </p:txBody>
      </p:sp>
    </p:spTree>
    <p:extLst>
      <p:ext uri="{BB962C8B-B14F-4D97-AF65-F5344CB8AC3E}">
        <p14:creationId xmlns:p14="http://schemas.microsoft.com/office/powerpoint/2010/main" val="52753261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25000" lnSpcReduction="20000"/>
          </a:bodyPr>
          <a:lstStyle/>
          <a:p>
            <a:pPr algn="just"/>
            <a:endParaRPr lang="en-US" sz="9200" dirty="0"/>
          </a:p>
          <a:p>
            <a:pPr algn="just"/>
            <a:r>
              <a:rPr lang="en-US" sz="9200" dirty="0"/>
              <a:t>FACTS: </a:t>
            </a:r>
          </a:p>
          <a:p>
            <a:pPr algn="just"/>
            <a:r>
              <a:rPr lang="en-US" sz="9200" dirty="0"/>
              <a:t>Second – On 31 August 1984, the complaining witness Mariano Lim, one of the defendants in the above civil case, learned the rendition of the Order and the fact that it had not yet then been served upon the plaintiffs. Lim left “agitated about the loss of eleven days before the decision’s period of finality had commenced to run,” and he, therefore, made representations with the Executive Judge, the Hon. Antonio </a:t>
            </a:r>
            <a:r>
              <a:rPr lang="en-US" sz="9200" dirty="0" err="1"/>
              <a:t>Benedicto</a:t>
            </a:r>
            <a:r>
              <a:rPr lang="en-US" sz="9200" dirty="0"/>
              <a:t>, to have the Order served on Atty. </a:t>
            </a:r>
            <a:r>
              <a:rPr lang="en-US" sz="9200" dirty="0" err="1"/>
              <a:t>Patrocinio</a:t>
            </a:r>
            <a:r>
              <a:rPr lang="en-US" sz="9200" dirty="0"/>
              <a:t> </a:t>
            </a:r>
            <a:r>
              <a:rPr lang="en-US" sz="9200" dirty="0" err="1"/>
              <a:t>Palanog</a:t>
            </a:r>
            <a:r>
              <a:rPr lang="en-US" sz="9200" dirty="0"/>
              <a:t>, the counsel for the plaintiffs; </a:t>
            </a:r>
          </a:p>
          <a:p>
            <a:pPr algn="just"/>
            <a:endParaRPr lang="en-US" sz="3600" dirty="0"/>
          </a:p>
          <a:p>
            <a:pPr marL="0" indent="0" algn="just">
              <a:buNone/>
            </a:pPr>
            <a:endParaRPr lang="en-US" sz="1600" dirty="0"/>
          </a:p>
        </p:txBody>
      </p:sp>
    </p:spTree>
    <p:extLst>
      <p:ext uri="{BB962C8B-B14F-4D97-AF65-F5344CB8AC3E}">
        <p14:creationId xmlns:p14="http://schemas.microsoft.com/office/powerpoint/2010/main" val="167123660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25000" lnSpcReduction="20000"/>
          </a:bodyPr>
          <a:lstStyle/>
          <a:p>
            <a:pPr algn="just"/>
            <a:endParaRPr lang="en-US" sz="9200" dirty="0"/>
          </a:p>
          <a:p>
            <a:pPr algn="just"/>
            <a:r>
              <a:rPr lang="en-US" sz="9200" dirty="0"/>
              <a:t>FACTS: </a:t>
            </a:r>
          </a:p>
          <a:p>
            <a:pPr algn="just"/>
            <a:r>
              <a:rPr lang="en-US" sz="9200" dirty="0"/>
              <a:t>Third – The accused, a process server, was directed to effect the service. His first attempt was unsuccessful because he could not locate the address of Atty. </a:t>
            </a:r>
            <a:r>
              <a:rPr lang="en-US" sz="9200" dirty="0" err="1"/>
              <a:t>Palanog</a:t>
            </a:r>
            <a:r>
              <a:rPr lang="en-US" sz="9200" dirty="0"/>
              <a:t>. The accused again tried on September 2, 1984, and although this time he found the address, Atty. </a:t>
            </a:r>
            <a:r>
              <a:rPr lang="en-US" sz="9200" dirty="0" err="1"/>
              <a:t>Palanog</a:t>
            </a:r>
            <a:r>
              <a:rPr lang="en-US" sz="9200" dirty="0"/>
              <a:t> and his entire family had apparently gone out for the weekend. The accused found only a woman, not a member of the family of Atty. </a:t>
            </a:r>
            <a:r>
              <a:rPr lang="en-US" sz="9200" dirty="0" err="1"/>
              <a:t>Palanog</a:t>
            </a:r>
            <a:r>
              <a:rPr lang="en-US" sz="9200" dirty="0"/>
              <a:t>, who had only been asked to watch over the house. Accused </a:t>
            </a:r>
            <a:r>
              <a:rPr lang="en-US" sz="9200" dirty="0" err="1"/>
              <a:t>Conrado</a:t>
            </a:r>
            <a:r>
              <a:rPr lang="en-US" sz="9200" dirty="0"/>
              <a:t> did not thus leave the Order. </a:t>
            </a:r>
          </a:p>
          <a:p>
            <a:pPr algn="just"/>
            <a:endParaRPr lang="en-US" sz="3600" dirty="0"/>
          </a:p>
          <a:p>
            <a:pPr marL="0" indent="0" algn="just">
              <a:buNone/>
            </a:pPr>
            <a:endParaRPr lang="en-US" sz="1600" dirty="0"/>
          </a:p>
        </p:txBody>
      </p:sp>
    </p:spTree>
    <p:extLst>
      <p:ext uri="{BB962C8B-B14F-4D97-AF65-F5344CB8AC3E}">
        <p14:creationId xmlns:p14="http://schemas.microsoft.com/office/powerpoint/2010/main" val="379524445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40000" lnSpcReduction="20000"/>
          </a:bodyPr>
          <a:lstStyle/>
          <a:p>
            <a:pPr marL="0" indent="0" algn="just">
              <a:buNone/>
            </a:pPr>
            <a:endParaRPr lang="en-US" sz="1700" dirty="0"/>
          </a:p>
          <a:p>
            <a:pPr algn="just"/>
            <a:r>
              <a:rPr lang="en-US" sz="4500" dirty="0"/>
              <a:t>FACTS: </a:t>
            </a:r>
          </a:p>
          <a:p>
            <a:pPr algn="just"/>
            <a:r>
              <a:rPr lang="en-US" sz="4500" dirty="0"/>
              <a:t>Fourth – On 22 February 1985, Lim went back to the courthouse where he was informed that the case had meanwhile been sent to the archives together with 29 other cases. </a:t>
            </a:r>
          </a:p>
          <a:p>
            <a:pPr algn="just"/>
            <a:r>
              <a:rPr lang="en-US" sz="4500" dirty="0"/>
              <a:t>Fifth – On 25 February 1985, Lim returned to the courthouse and, examining the records, he observed additional unnumbered pages that include, among other things, a) a return, dated 4 September 1984 signed by accused </a:t>
            </a:r>
            <a:r>
              <a:rPr lang="en-US" sz="4500" dirty="0" err="1"/>
              <a:t>Conrado</a:t>
            </a:r>
            <a:r>
              <a:rPr lang="en-US" sz="4500" dirty="0"/>
              <a:t> stating the plaintiff’s counsel, Atty. </a:t>
            </a:r>
            <a:r>
              <a:rPr lang="en-US" sz="4500" dirty="0" err="1"/>
              <a:t>Palanog</a:t>
            </a:r>
            <a:r>
              <a:rPr lang="en-US" sz="4500" dirty="0"/>
              <a:t>, could not be contacted; b) an entry at the foot of the Order of 11 July 1984 to the effect that Atty. </a:t>
            </a:r>
            <a:r>
              <a:rPr lang="en-US" sz="4500" dirty="0" err="1"/>
              <a:t>Palanog</a:t>
            </a:r>
            <a:r>
              <a:rPr lang="en-US" sz="4500" dirty="0"/>
              <a:t> had received the Order on 25 February 1985; and c) a return, dated 25 February 1985 that the Order had indeed been served on plaintiffs. </a:t>
            </a:r>
          </a:p>
          <a:p>
            <a:pPr marL="0" indent="0" algn="just">
              <a:buNone/>
            </a:pPr>
            <a:endParaRPr lang="en-US" sz="1600" dirty="0"/>
          </a:p>
        </p:txBody>
      </p:sp>
    </p:spTree>
    <p:extLst>
      <p:ext uri="{BB962C8B-B14F-4D97-AF65-F5344CB8AC3E}">
        <p14:creationId xmlns:p14="http://schemas.microsoft.com/office/powerpoint/2010/main" val="105170912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25000" lnSpcReduction="20000"/>
          </a:bodyPr>
          <a:lstStyle/>
          <a:p>
            <a:pPr algn="just"/>
            <a:endParaRPr lang="en-US" sz="8400" dirty="0"/>
          </a:p>
          <a:p>
            <a:pPr algn="just"/>
            <a:endParaRPr lang="en-US" sz="8400" dirty="0"/>
          </a:p>
          <a:p>
            <a:pPr algn="just"/>
            <a:r>
              <a:rPr lang="en-US" sz="8400" dirty="0"/>
              <a:t>FACTS: </a:t>
            </a:r>
          </a:p>
          <a:p>
            <a:pPr algn="just"/>
            <a:r>
              <a:rPr lang="en-US" sz="8400" dirty="0"/>
              <a:t>On the basis of the foregoing, particularly the 5-month delay in the service of the court order, the Sandiganbayan convicted herein petitioner of having violated Section 3 (f) of RA 3019 and imposed upon him the indeterminate penalty of imprisonment for six (6) years and one (1) month to nine (9) years and one (1) day. </a:t>
            </a:r>
          </a:p>
          <a:p>
            <a:pPr algn="just"/>
            <a:endParaRPr lang="en-US" sz="4000" dirty="0"/>
          </a:p>
          <a:p>
            <a:pPr algn="just"/>
            <a:r>
              <a:rPr lang="en-US" sz="8400" dirty="0"/>
              <a:t>ISSUE:</a:t>
            </a:r>
          </a:p>
          <a:p>
            <a:pPr algn="just"/>
            <a:r>
              <a:rPr lang="en-US" sz="8400" dirty="0"/>
              <a:t>Whether or not the failure of the petitioner to successfully serve the 11 July 1984 Order, given the above settings, warrants his conviction under Section 3(f) of the Anti-Graft and Corrupt Practices Act. </a:t>
            </a:r>
          </a:p>
          <a:p>
            <a:pPr algn="just"/>
            <a:endParaRPr lang="en-US" sz="3600" dirty="0"/>
          </a:p>
          <a:p>
            <a:pPr algn="just"/>
            <a:endParaRPr lang="en-US" sz="3600" dirty="0"/>
          </a:p>
          <a:p>
            <a:pPr marL="0" indent="0" algn="just">
              <a:buNone/>
            </a:pPr>
            <a:endParaRPr lang="en-US" sz="1600" dirty="0"/>
          </a:p>
        </p:txBody>
      </p:sp>
    </p:spTree>
    <p:extLst>
      <p:ext uri="{BB962C8B-B14F-4D97-AF65-F5344CB8AC3E}">
        <p14:creationId xmlns:p14="http://schemas.microsoft.com/office/powerpoint/2010/main" val="4195032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25000" lnSpcReduction="20000"/>
          </a:bodyPr>
          <a:lstStyle/>
          <a:p>
            <a:pPr marL="742950" indent="-742950" algn="just">
              <a:buFont typeface="+mj-lt"/>
              <a:buAutoNum type="alphaLcParenR" startAt="3"/>
            </a:pPr>
            <a:endParaRPr lang="en-US" sz="9600" dirty="0"/>
          </a:p>
          <a:p>
            <a:pPr marL="742950" indent="-742950" algn="just">
              <a:buFont typeface="+mj-lt"/>
              <a:buAutoNum type="alphaLcParenR" startAt="3"/>
            </a:pPr>
            <a:r>
              <a:rPr lang="en-US" sz="11200" dirty="0"/>
              <a:t>Directly or indirectly requesting or receiving any gift, present or other pecuniary or material benefit, for himself or for another, from any person for whom the public officer, in any manner or capacity, has secured or obtained, or will secure or obtain, any Government permit or license, in consideration for the help given or to be given.  </a:t>
            </a:r>
          </a:p>
          <a:p>
            <a:pPr marL="0" indent="0" algn="just">
              <a:buNone/>
            </a:pPr>
            <a:endParaRPr lang="en-US" sz="4000" dirty="0"/>
          </a:p>
        </p:txBody>
      </p:sp>
    </p:spTree>
    <p:extLst>
      <p:ext uri="{BB962C8B-B14F-4D97-AF65-F5344CB8AC3E}">
        <p14:creationId xmlns:p14="http://schemas.microsoft.com/office/powerpoint/2010/main" val="240713453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25000" lnSpcReduction="20000"/>
          </a:bodyPr>
          <a:lstStyle/>
          <a:p>
            <a:pPr algn="just"/>
            <a:endParaRPr lang="en-US" sz="8400" dirty="0"/>
          </a:p>
          <a:p>
            <a:pPr algn="just"/>
            <a:endParaRPr lang="en-US" sz="7200" dirty="0"/>
          </a:p>
          <a:p>
            <a:pPr algn="just"/>
            <a:r>
              <a:rPr lang="en-US" sz="7200" dirty="0"/>
              <a:t>SUPREME COURT DECISION: </a:t>
            </a:r>
          </a:p>
          <a:p>
            <a:pPr algn="just"/>
            <a:r>
              <a:rPr lang="en-US" sz="7200" dirty="0"/>
              <a:t>Admittedly, the elements of the offense are that: </a:t>
            </a:r>
          </a:p>
          <a:p>
            <a:pPr marL="1116013" lvl="1" indent="-658813" algn="just">
              <a:buFont typeface="+mj-lt"/>
              <a:buAutoNum type="alphaLcParenR"/>
            </a:pPr>
            <a:r>
              <a:rPr lang="en-US" sz="7200" dirty="0"/>
              <a:t>The offender is a public officer; </a:t>
            </a:r>
          </a:p>
          <a:p>
            <a:pPr marL="1116013" lvl="1" indent="-658813" algn="just">
              <a:buFont typeface="+mj-lt"/>
              <a:buAutoNum type="alphaLcParenR"/>
            </a:pPr>
            <a:r>
              <a:rPr lang="en-US" sz="7200" dirty="0"/>
              <a:t>The said officer has neglected or has refused to act without sufficient justification after due demand or request has been made on him; </a:t>
            </a:r>
          </a:p>
          <a:p>
            <a:pPr marL="1116013" lvl="1" indent="-658813" algn="just">
              <a:buFont typeface="+mj-lt"/>
              <a:buAutoNum type="alphaLcParenR"/>
            </a:pPr>
            <a:r>
              <a:rPr lang="en-US" sz="7200" dirty="0"/>
              <a:t>Reasonable time has elapsed from such demand or request without the public officer having acted on the matter pending before him; and </a:t>
            </a:r>
          </a:p>
          <a:p>
            <a:pPr marL="1116013" lvl="1" indent="-658813" algn="just">
              <a:buFont typeface="+mj-lt"/>
              <a:buAutoNum type="alphaLcParenR"/>
            </a:pPr>
            <a:r>
              <a:rPr lang="en-US" sz="7200" dirty="0"/>
              <a:t>Such failure to so act is “for the purpose of obtaining, directly or indirectly, from any person interested in the matter some pecuniary or material benefit or advantage in favor of an interested party, or discriminating against another. </a:t>
            </a:r>
          </a:p>
          <a:p>
            <a:pPr marL="1371600" indent="-1371600" algn="just">
              <a:buFont typeface="+mj-lt"/>
              <a:buAutoNum type="alphaLcParenR"/>
            </a:pPr>
            <a:endParaRPr lang="en-US" sz="8400" dirty="0"/>
          </a:p>
          <a:p>
            <a:pPr algn="just"/>
            <a:endParaRPr lang="en-US" sz="3600" dirty="0"/>
          </a:p>
          <a:p>
            <a:pPr algn="just"/>
            <a:endParaRPr lang="en-US" sz="3600" dirty="0"/>
          </a:p>
          <a:p>
            <a:pPr marL="0" indent="0" algn="just">
              <a:buNone/>
            </a:pPr>
            <a:endParaRPr lang="en-US" sz="1600" dirty="0"/>
          </a:p>
        </p:txBody>
      </p:sp>
    </p:spTree>
    <p:extLst>
      <p:ext uri="{BB962C8B-B14F-4D97-AF65-F5344CB8AC3E}">
        <p14:creationId xmlns:p14="http://schemas.microsoft.com/office/powerpoint/2010/main" val="222657499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a:xfrm>
            <a:off x="5118447" y="624468"/>
            <a:ext cx="6281873" cy="5427340"/>
          </a:xfrm>
        </p:spPr>
        <p:txBody>
          <a:bodyPr>
            <a:normAutofit fontScale="25000" lnSpcReduction="20000"/>
          </a:bodyPr>
          <a:lstStyle/>
          <a:p>
            <a:pPr algn="just"/>
            <a:endParaRPr lang="en-US" sz="8000" dirty="0"/>
          </a:p>
          <a:p>
            <a:pPr algn="just"/>
            <a:r>
              <a:rPr lang="en-US" sz="8000" dirty="0"/>
              <a:t>SUPREME COURT DECISION: </a:t>
            </a:r>
          </a:p>
          <a:p>
            <a:pPr algn="just"/>
            <a:r>
              <a:rPr lang="en-US" sz="8000" dirty="0"/>
              <a:t>The attendance of the first three elements in this case can hardly be disputed. The controversy, however, lies on the fourth element. </a:t>
            </a:r>
          </a:p>
          <a:p>
            <a:pPr algn="just"/>
            <a:r>
              <a:rPr lang="en-US" sz="8000" dirty="0"/>
              <a:t>To warrant conviction for a violation of Section 3 (f) of the Anti-Graft and Corrupt Practices Act, the law itself additionally requires that the accused’s dereliction, besides being without justification, must be for the purpose of (a) obtaining, directly or indirectly, from any person interested in the matter some pecuniary or material benefit or advantage in favor of an interested party or (b) discriminating against another interested party. The severity of the penalty imposed by the law leaves no doubt that the legislative intent is to consider this element to be indispensable. </a:t>
            </a:r>
          </a:p>
          <a:p>
            <a:pPr algn="just"/>
            <a:endParaRPr lang="en-US" sz="3600" dirty="0"/>
          </a:p>
          <a:p>
            <a:pPr algn="just"/>
            <a:endParaRPr lang="en-US" sz="3600" dirty="0"/>
          </a:p>
          <a:p>
            <a:pPr marL="0" indent="0" algn="just">
              <a:buNone/>
            </a:pPr>
            <a:endParaRPr lang="en-US" sz="1600" dirty="0"/>
          </a:p>
        </p:txBody>
      </p:sp>
    </p:spTree>
    <p:extLst>
      <p:ext uri="{BB962C8B-B14F-4D97-AF65-F5344CB8AC3E}">
        <p14:creationId xmlns:p14="http://schemas.microsoft.com/office/powerpoint/2010/main" val="31889547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a:xfrm>
            <a:off x="5118447" y="423745"/>
            <a:ext cx="6281873" cy="5932449"/>
          </a:xfrm>
        </p:spPr>
        <p:txBody>
          <a:bodyPr>
            <a:normAutofit fontScale="25000" lnSpcReduction="20000"/>
          </a:bodyPr>
          <a:lstStyle/>
          <a:p>
            <a:pPr algn="just"/>
            <a:endParaRPr lang="en-US" sz="9600" dirty="0"/>
          </a:p>
          <a:p>
            <a:pPr algn="just"/>
            <a:r>
              <a:rPr lang="en-US" sz="9600" dirty="0"/>
              <a:t>SUPREME COURT DECISION: </a:t>
            </a:r>
          </a:p>
          <a:p>
            <a:pPr algn="just"/>
            <a:r>
              <a:rPr lang="en-US" sz="9600" dirty="0"/>
              <a:t>The record is bereft of evidence, albeit alleged, to indicate that the petitioner’s failure to act was motivated by any gain or benefit for himself or knowingly for the purpose of favoring an interested party or discriminating against another. It is not enough that an advantage in favor of one party, as against another, would result from one neglect or refusal. Had it been so, the law would have perhaps instead said, “or as a consequence of such neglect or refusal undue advantage is derived by an interested party or another is unduly discriminated against.”</a:t>
            </a:r>
            <a:endParaRPr lang="en-US" sz="4000" dirty="0"/>
          </a:p>
          <a:p>
            <a:pPr algn="just"/>
            <a:endParaRPr lang="en-US" sz="3600" dirty="0"/>
          </a:p>
          <a:p>
            <a:pPr marL="0" indent="0" algn="just">
              <a:buNone/>
            </a:pPr>
            <a:endParaRPr lang="en-US" sz="1600" dirty="0"/>
          </a:p>
        </p:txBody>
      </p:sp>
    </p:spTree>
    <p:extLst>
      <p:ext uri="{BB962C8B-B14F-4D97-AF65-F5344CB8AC3E}">
        <p14:creationId xmlns:p14="http://schemas.microsoft.com/office/powerpoint/2010/main" val="143851113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(f) CASE  </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25000" lnSpcReduction="20000"/>
          </a:bodyPr>
          <a:lstStyle/>
          <a:p>
            <a:pPr algn="just"/>
            <a:endParaRPr lang="en-US" sz="8400" dirty="0"/>
          </a:p>
          <a:p>
            <a:pPr algn="just"/>
            <a:r>
              <a:rPr lang="en-US" sz="9600" dirty="0"/>
              <a:t>SUPREME COURT DECISION: </a:t>
            </a:r>
          </a:p>
          <a:p>
            <a:pPr algn="just"/>
            <a:r>
              <a:rPr lang="en-US" sz="9600" dirty="0"/>
              <a:t>It is not that We are condoning the misconduct of the petitioner, nor that we are unmindful of the prejudice that may have been sustained by the private respondent, but the legal remedies lie elsewhere, not in the instant action. </a:t>
            </a:r>
          </a:p>
          <a:p>
            <a:pPr algn="just"/>
            <a:r>
              <a:rPr lang="en-US" sz="9600" dirty="0"/>
              <a:t>WHEREFORE, the judgment appealed from is REVERSED and the petitioner, Juan </a:t>
            </a:r>
            <a:r>
              <a:rPr lang="en-US" sz="9600" dirty="0" err="1"/>
              <a:t>Conrado</a:t>
            </a:r>
            <a:r>
              <a:rPr lang="en-US" sz="9600" dirty="0"/>
              <a:t>, is hereby acquitted of the charge on reasonable doubt. </a:t>
            </a:r>
            <a:endParaRPr lang="en-US" sz="4000" dirty="0"/>
          </a:p>
          <a:p>
            <a:pPr algn="just"/>
            <a:endParaRPr lang="en-US" sz="3600" dirty="0"/>
          </a:p>
          <a:p>
            <a:pPr marL="0" indent="0" algn="just">
              <a:buNone/>
            </a:pPr>
            <a:endParaRPr lang="en-US" sz="1600" dirty="0"/>
          </a:p>
        </p:txBody>
      </p:sp>
    </p:spTree>
    <p:extLst>
      <p:ext uri="{BB962C8B-B14F-4D97-AF65-F5344CB8AC3E}">
        <p14:creationId xmlns:p14="http://schemas.microsoft.com/office/powerpoint/2010/main" val="125895420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(g).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marL="742950" indent="-742950" algn="just">
              <a:buFont typeface="+mj-lt"/>
              <a:buAutoNum type="alphaLcParenR" startAt="7"/>
            </a:pPr>
            <a:r>
              <a:rPr lang="en-US" sz="2800" dirty="0"/>
              <a:t>Entering, on behalf of the government, into any contract or transaction </a:t>
            </a:r>
            <a:r>
              <a:rPr lang="en-US" sz="2800" i="1" dirty="0"/>
              <a:t>manifestly and grossly disadvantageous </a:t>
            </a:r>
            <a:r>
              <a:rPr lang="en-US" sz="2800" dirty="0"/>
              <a:t>to the same, whether or not the public officer profited or will profit thereby.</a:t>
            </a:r>
          </a:p>
          <a:p>
            <a:pPr marL="742950" indent="-742950" algn="just">
              <a:buFont typeface="+mj-lt"/>
              <a:buAutoNum type="alphaLcParenR" startAt="7"/>
            </a:pPr>
            <a:endParaRPr lang="en-US" sz="2400" dirty="0"/>
          </a:p>
        </p:txBody>
      </p:sp>
    </p:spTree>
    <p:extLst>
      <p:ext uri="{BB962C8B-B14F-4D97-AF65-F5344CB8AC3E}">
        <p14:creationId xmlns:p14="http://schemas.microsoft.com/office/powerpoint/2010/main" val="163185563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fontScale="90000"/>
          </a:bodyPr>
          <a:lstStyle/>
          <a:p>
            <a:r>
              <a:rPr lang="en-US" dirty="0"/>
              <a:t>SEC. 3 (g). CORRUPT PRACTICES OF PUBLIC OFFICERS</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10000"/>
          </a:bodyPr>
          <a:lstStyle/>
          <a:p>
            <a:pPr algn="just"/>
            <a:r>
              <a:rPr lang="en-US" sz="2400" dirty="0"/>
              <a:t>Under Sec. 3(g) of RA 3019, it is enough to prove that the accused is a public officer; that he entered into a contract or transaction on behalf of the government; and that such contract or transaction is grossly and manifestly disadvantageous to the government. In other words, the act treated thereunder partakes of the nature of a malum prohibitum, it is the commission of that act as defined by law, not the character or effect thereof, that determines whether or not the provision has been violated. (Luciano v. Estrella, 34 SCRA 769). </a:t>
            </a:r>
          </a:p>
        </p:txBody>
      </p:sp>
    </p:spTree>
    <p:extLst>
      <p:ext uri="{BB962C8B-B14F-4D97-AF65-F5344CB8AC3E}">
        <p14:creationId xmlns:p14="http://schemas.microsoft.com/office/powerpoint/2010/main" val="171783371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(g) CASE</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3200" dirty="0"/>
              <a:t>G.R. No. 172602 April 13, 2007</a:t>
            </a:r>
          </a:p>
          <a:p>
            <a:pPr algn="just"/>
            <a:r>
              <a:rPr lang="en-US" sz="3200" dirty="0"/>
              <a:t>Henry T. Go, petitioner vs. The Fifth Division, Sandiganbayan and The Office of the Special Prosecutor, Office of the Ombudsman, respondents. </a:t>
            </a:r>
          </a:p>
        </p:txBody>
      </p:sp>
    </p:spTree>
    <p:extLst>
      <p:ext uri="{BB962C8B-B14F-4D97-AF65-F5344CB8AC3E}">
        <p14:creationId xmlns:p14="http://schemas.microsoft.com/office/powerpoint/2010/main" val="172297050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(g) CASE</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2400" dirty="0"/>
              <a:t>SUPREME COURT DECISION: </a:t>
            </a:r>
          </a:p>
          <a:p>
            <a:pPr algn="just"/>
            <a:r>
              <a:rPr lang="en-US" sz="2400" dirty="0"/>
              <a:t>The elements of this offense are as follows: </a:t>
            </a:r>
          </a:p>
          <a:p>
            <a:pPr marL="914400" lvl="1" indent="-457200" algn="just">
              <a:buFont typeface="+mj-lt"/>
              <a:buAutoNum type="arabicParenR"/>
            </a:pPr>
            <a:r>
              <a:rPr lang="en-US" sz="2200" dirty="0"/>
              <a:t>That the accused is a public officer; </a:t>
            </a:r>
          </a:p>
          <a:p>
            <a:pPr marL="914400" lvl="1" indent="-457200" algn="just">
              <a:buFont typeface="+mj-lt"/>
              <a:buAutoNum type="arabicParenR"/>
            </a:pPr>
            <a:r>
              <a:rPr lang="en-US" sz="2200" dirty="0"/>
              <a:t>That he entered into a contract or transaction on behalf of the government; and </a:t>
            </a:r>
          </a:p>
          <a:p>
            <a:pPr marL="914400" lvl="1" indent="-457200" algn="just">
              <a:buFont typeface="+mj-lt"/>
              <a:buAutoNum type="arabicParenR"/>
            </a:pPr>
            <a:r>
              <a:rPr lang="en-US" sz="2200" dirty="0"/>
              <a:t>That such contract or transaction is grossly and manifestly disadvantageous to the government. </a:t>
            </a:r>
          </a:p>
        </p:txBody>
      </p:sp>
    </p:spTree>
    <p:extLst>
      <p:ext uri="{BB962C8B-B14F-4D97-AF65-F5344CB8AC3E}">
        <p14:creationId xmlns:p14="http://schemas.microsoft.com/office/powerpoint/2010/main" val="114211250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(g) CASE</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a:bodyPr>
          <a:lstStyle/>
          <a:p>
            <a:pPr algn="just"/>
            <a:r>
              <a:rPr lang="en-US" sz="2400" dirty="0"/>
              <a:t>SUPREME COURT DECISION: </a:t>
            </a:r>
          </a:p>
          <a:p>
            <a:pPr algn="just"/>
            <a:r>
              <a:rPr lang="en-US" sz="2400" dirty="0"/>
              <a:t>Contrary to the contention of Petitioner Go, however, the fact that he is not a public officer does not necessarily take him out of the ambit of Section 3(g) of RA 3019. </a:t>
            </a:r>
          </a:p>
          <a:p>
            <a:pPr algn="just"/>
            <a:r>
              <a:rPr lang="en-US" sz="2400" dirty="0"/>
              <a:t>As early as in 1970, through the erudite Justice J.B.L. Reyes in Luciano v. Estrella, the Court had ascertained the scope of Section 3(g) of RA 3019 as applying to both public officers and private persons: </a:t>
            </a:r>
          </a:p>
        </p:txBody>
      </p:sp>
    </p:spTree>
    <p:extLst>
      <p:ext uri="{BB962C8B-B14F-4D97-AF65-F5344CB8AC3E}">
        <p14:creationId xmlns:p14="http://schemas.microsoft.com/office/powerpoint/2010/main" val="347220710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315B-6427-A5C7-064E-0687D82A01DC}"/>
              </a:ext>
            </a:extLst>
          </p:cNvPr>
          <p:cNvSpPr>
            <a:spLocks noGrp="1"/>
          </p:cNvSpPr>
          <p:nvPr>
            <p:ph type="title"/>
          </p:nvPr>
        </p:nvSpPr>
        <p:spPr/>
        <p:txBody>
          <a:bodyPr>
            <a:normAutofit/>
          </a:bodyPr>
          <a:lstStyle/>
          <a:p>
            <a:r>
              <a:rPr lang="en-US" dirty="0"/>
              <a:t>SEC. 3 (g) CASE</a:t>
            </a:r>
          </a:p>
        </p:txBody>
      </p:sp>
      <p:sp>
        <p:nvSpPr>
          <p:cNvPr id="3" name="Content Placeholder 2">
            <a:extLst>
              <a:ext uri="{FF2B5EF4-FFF2-40B4-BE49-F238E27FC236}">
                <a16:creationId xmlns:a16="http://schemas.microsoft.com/office/drawing/2014/main" id="{775F3905-96CA-6A86-7BBC-FD595D059F04}"/>
              </a:ext>
            </a:extLst>
          </p:cNvPr>
          <p:cNvSpPr>
            <a:spLocks noGrp="1"/>
          </p:cNvSpPr>
          <p:nvPr>
            <p:ph idx="1"/>
          </p:nvPr>
        </p:nvSpPr>
        <p:spPr/>
        <p:txBody>
          <a:bodyPr>
            <a:normAutofit fontScale="92500" lnSpcReduction="10000"/>
          </a:bodyPr>
          <a:lstStyle/>
          <a:p>
            <a:pPr algn="just"/>
            <a:r>
              <a:rPr lang="en-US" sz="2400" dirty="0"/>
              <a:t>SUPREME COURT DECISION: </a:t>
            </a:r>
          </a:p>
          <a:p>
            <a:pPr algn="just"/>
            <a:r>
              <a:rPr lang="en-US" sz="2400" dirty="0"/>
              <a:t>xxx [T]he act treated thereunder [referring to Section 3(g) of RA 3019] partakes the nature of malum prohibitum; it is the commission of that act as defined by law, not the character or effect thereof, that determines whether or not the provision has been violated. And this construction would be in consonance with the announced purpose for which RA 3019 was enacted, which is the repression of certain acts of public officers and private persons constituting graft or corrupt practices act or which may lead thereto. </a:t>
            </a:r>
          </a:p>
        </p:txBody>
      </p:sp>
    </p:spTree>
    <p:extLst>
      <p:ext uri="{BB962C8B-B14F-4D97-AF65-F5344CB8AC3E}">
        <p14:creationId xmlns:p14="http://schemas.microsoft.com/office/powerpoint/2010/main" val="787831741"/>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{4C1069F1-AAA7-9446-B567-48CA5F674497}tf16401369</Template>
  <TotalTime>4840</TotalTime>
  <Words>13365</Words>
  <Application>Microsoft Macintosh PowerPoint</Application>
  <PresentationFormat>Widescreen</PresentationFormat>
  <Paragraphs>615</Paragraphs>
  <Slides>142</Slides>
  <Notes>49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142</vt:i4>
      </vt:variant>
    </vt:vector>
  </HeadingPairs>
  <TitlesOfParts>
    <vt:vector size="147" baseType="lpstr">
      <vt:lpstr>Calibri</vt:lpstr>
      <vt:lpstr>Calibri Light</vt:lpstr>
      <vt:lpstr>Rockwell</vt:lpstr>
      <vt:lpstr>Wingdings</vt:lpstr>
      <vt:lpstr>Atlas</vt:lpstr>
      <vt:lpstr> REPUBLIC ACT  NO. 3019</vt:lpstr>
      <vt:lpstr>POLICY BEHIND THE ENACTMENT OF THE ANTI-GRAFT AND CORRUPT PRACTICES ACT </vt:lpstr>
      <vt:lpstr>DEFINITION OF PUBLIC OFFICER </vt:lpstr>
      <vt:lpstr>DEFINITION OF RECEIVING  ANY GIFT </vt:lpstr>
      <vt:lpstr>THE MOST IMPORTANT FEATURE OF  RA 3019</vt:lpstr>
      <vt:lpstr>SEC. 3.  CORRUPT PRACTICES OF PUBLIC OFFICERS</vt:lpstr>
      <vt:lpstr>SEC. 3(a). CORRUPT PRACTICES OF PUBLIC OFFICERS</vt:lpstr>
      <vt:lpstr>SEC. 3(b). CORRUPT PRACTICES OF PUBLIC OFFICERS</vt:lpstr>
      <vt:lpstr>SEC. 3©. CORRUPT PRACTICES OF PUBLIC OFFICERS</vt:lpstr>
      <vt:lpstr>SEC. 3(d). CORRUPT PRACTICES OF PUBLIC OFFICERS</vt:lpstr>
      <vt:lpstr>SEC. 3 (e). CORRUPT PRACTICES OF PUBLIC OFFICERS</vt:lpstr>
      <vt:lpstr>SEC. 3 (f). CORRUPT PRACTICES OF PUBLIC OFFICERS</vt:lpstr>
      <vt:lpstr>SEC. 3 (g). CORRUPT PRACTICES OF PUBLIC OFFICERS</vt:lpstr>
      <vt:lpstr>SEC. 3 (h). CORRUPT PRACTICES OF PUBLIC OFFICERS</vt:lpstr>
      <vt:lpstr>SEC. 3 (i). CORRUPT PRACTICES OF PUBLIC OFFICERS</vt:lpstr>
      <vt:lpstr>SEC. 3 (j). CORRUPT PRACTICES OF PUBLIC OFFICERS</vt:lpstr>
      <vt:lpstr>SEC. 3 (k). CORRUPT PRACTICES OF PUBLIC OFFICERS</vt:lpstr>
      <vt:lpstr>SEC. 3.  CORRUPT PRACTICES OF PUBLIC OFFICERS</vt:lpstr>
      <vt:lpstr>SEC. 3(a). CORRUPT PRACTICES OF PUBLIC OFFICERS</vt:lpstr>
      <vt:lpstr>PERSONS LIABLE </vt:lpstr>
      <vt:lpstr>SEC. 3(a) CASE </vt:lpstr>
      <vt:lpstr>SEC. 3(a) CASE </vt:lpstr>
      <vt:lpstr>SEC. 3(a) CASE </vt:lpstr>
      <vt:lpstr>SEC. 3(a) CASE </vt:lpstr>
      <vt:lpstr>SEC. 3(a) CASE </vt:lpstr>
      <vt:lpstr>SEC. 3(a) CASE </vt:lpstr>
      <vt:lpstr>SEC. 3(a) CASE </vt:lpstr>
      <vt:lpstr>SEC. 3(a) CASE </vt:lpstr>
      <vt:lpstr>SEC. 3(a) CASE </vt:lpstr>
      <vt:lpstr>SEC. 3(a) CASE </vt:lpstr>
      <vt:lpstr>SEC. 3 (b). CORRUPT PRACTICES OF PUBLIC OFFICERS</vt:lpstr>
      <vt:lpstr>PERSON LIABLE </vt:lpstr>
      <vt:lpstr>SEC. 3(b) CASE </vt:lpstr>
      <vt:lpstr>SEC. 3(b) CASE </vt:lpstr>
      <vt:lpstr>SEC. 3(b) CASE </vt:lpstr>
      <vt:lpstr>SEC. 3(b) CASE </vt:lpstr>
      <vt:lpstr>SEC. 3(b) CASE </vt:lpstr>
      <vt:lpstr>SEC. 3(b) CASE </vt:lpstr>
      <vt:lpstr>SEC. 3(b) CASE </vt:lpstr>
      <vt:lpstr>SEC. 3(b) CASE </vt:lpstr>
      <vt:lpstr>SEC. 3(b) CASE </vt:lpstr>
      <vt:lpstr>SEC. 3(b) CASE </vt:lpstr>
      <vt:lpstr>SEC. 3(b) CASE </vt:lpstr>
      <vt:lpstr>SEC. 3(b) CASE </vt:lpstr>
      <vt:lpstr>SEC. 3(b) CASE </vt:lpstr>
      <vt:lpstr>SEC. 3©. CORRUPT PRACTICES OF PUBLIC OFFICERS</vt:lpstr>
      <vt:lpstr>PERSON LIABLE </vt:lpstr>
      <vt:lpstr>SEC. 3(c) CASE </vt:lpstr>
      <vt:lpstr>SEC. 3(c) CASE </vt:lpstr>
      <vt:lpstr>SEC. 3(c) CASE </vt:lpstr>
      <vt:lpstr>SEC. 3(c) CASE </vt:lpstr>
      <vt:lpstr>SEC. 3(c) CASE </vt:lpstr>
      <vt:lpstr>SEC. 3(c) CASE </vt:lpstr>
      <vt:lpstr>SEC. 3(c) CASE </vt:lpstr>
      <vt:lpstr>SEC. 3(c) CASE </vt:lpstr>
      <vt:lpstr>SEC. 3(c) CASE </vt:lpstr>
      <vt:lpstr>SEC. 3(c) CASE </vt:lpstr>
      <vt:lpstr>SEC. 3(c) CASE </vt:lpstr>
      <vt:lpstr>SEC. 3(c) CASE </vt:lpstr>
      <vt:lpstr>SEC. 3(c) CASE </vt:lpstr>
      <vt:lpstr>SEC. 3(c) CASE </vt:lpstr>
      <vt:lpstr>SEC. 3(c) CASE </vt:lpstr>
      <vt:lpstr>SEC. 3(c) CASE </vt:lpstr>
      <vt:lpstr>SEC. 3(c) CASE </vt:lpstr>
      <vt:lpstr>SEC. 3(d). CORRUPT PRACTICES OF PUBLIC OFFICERS</vt:lpstr>
      <vt:lpstr>SEC. 3 (e). CORRUPT PRACTICES OF PUBLIC OFFICERS</vt:lpstr>
      <vt:lpstr>CORRUPT PRACTICES OF PUBLIC OFFICERS [Sec. 3 (e),  RA 3019]</vt:lpstr>
      <vt:lpstr>INTERPRETATION OF LAST SENTENCE OF SEC. 3 (e) </vt:lpstr>
      <vt:lpstr>SEC. 3 (e) CASE </vt:lpstr>
      <vt:lpstr>SEC. 3 (e) CASE </vt:lpstr>
      <vt:lpstr>SEC. 3 (e) CASE </vt:lpstr>
      <vt:lpstr>SEC. 3 (e) CASE </vt:lpstr>
      <vt:lpstr>SEC. 3 (e) CASE </vt:lpstr>
      <vt:lpstr>SEC. 3 (e) CASE </vt:lpstr>
      <vt:lpstr>SEC. 3 (e) CASE </vt:lpstr>
      <vt:lpstr>SEC. 3 (e) CASE </vt:lpstr>
      <vt:lpstr>SEC. 3 (e) CASE </vt:lpstr>
      <vt:lpstr>SEC. 3 (e) CASE </vt:lpstr>
      <vt:lpstr>SEC. 3 (e) CASE </vt:lpstr>
      <vt:lpstr>SEC. 3 (e) CASE </vt:lpstr>
      <vt:lpstr>SEC. 3 (e) CASE </vt:lpstr>
      <vt:lpstr>SEC. 3 (e) CASE </vt:lpstr>
      <vt:lpstr>SEC. 3 (f). CORRUPT PRACTICES OF PUBLIC OFFICERS</vt:lpstr>
      <vt:lpstr>SEC. 3 (f) CASE  </vt:lpstr>
      <vt:lpstr>SEC. 3 (f) CASE  </vt:lpstr>
      <vt:lpstr>SEC. 3 (f) CASE  </vt:lpstr>
      <vt:lpstr>SEC. 3 (f) CASE  </vt:lpstr>
      <vt:lpstr>SEC. 3 (f) CASE  </vt:lpstr>
      <vt:lpstr>SEC. 3 (f) CASE  </vt:lpstr>
      <vt:lpstr>SEC. 3 (f) CASE  </vt:lpstr>
      <vt:lpstr>SEC. 3 (f) CASE  </vt:lpstr>
      <vt:lpstr>SEC. 3 (f) CASE  </vt:lpstr>
      <vt:lpstr>SEC. 3 (f) CASE  </vt:lpstr>
      <vt:lpstr>SEC. 3 (g). CORRUPT PRACTICES OF PUBLIC OFFICERS</vt:lpstr>
      <vt:lpstr>SEC. 3 (g). CORRUPT PRACTICES OF PUBLIC OFFICERS</vt:lpstr>
      <vt:lpstr>SEC. 3 (g) CASE</vt:lpstr>
      <vt:lpstr>SEC. 3 (g) CASE</vt:lpstr>
      <vt:lpstr>SEC. 3 (g) CASE</vt:lpstr>
      <vt:lpstr>SEC. 3 (g) CASE</vt:lpstr>
      <vt:lpstr>SEC. 3 (g) CASE</vt:lpstr>
      <vt:lpstr>SEC. 3 (g) CASE</vt:lpstr>
      <vt:lpstr>SEC. 3 (g) CASE</vt:lpstr>
      <vt:lpstr>SEC. 3 (g) CASE</vt:lpstr>
      <vt:lpstr>SEC. 3 (g) CASE</vt:lpstr>
      <vt:lpstr>SEC. 3 (g) CASE</vt:lpstr>
      <vt:lpstr>SEC. 3 (g) CASE</vt:lpstr>
      <vt:lpstr>SEC. 3 (h). CORRUPT PRACTICES OF PUBLIC OFFICERS</vt:lpstr>
      <vt:lpstr>ELEMENTS </vt:lpstr>
      <vt:lpstr>ACTUAL INTERVENTIONREQUIRED </vt:lpstr>
      <vt:lpstr>SEC. 3 (h) CASE</vt:lpstr>
      <vt:lpstr>SEC. 3 (h) CASE</vt:lpstr>
      <vt:lpstr>SEC. 3 (h) CASE</vt:lpstr>
      <vt:lpstr>SEC. 3 (h) CASE</vt:lpstr>
      <vt:lpstr>SEC. 3 (h) CASE</vt:lpstr>
      <vt:lpstr>SEC. 3 (h) CASE</vt:lpstr>
      <vt:lpstr>SEC. 3 (h) CASE</vt:lpstr>
      <vt:lpstr>SEC. 3 (h) CASE</vt:lpstr>
      <vt:lpstr>SEC. 3 (h) CASE</vt:lpstr>
      <vt:lpstr>SEC. 3 (h) CASE</vt:lpstr>
      <vt:lpstr>SEC. 3 (h) CASE</vt:lpstr>
      <vt:lpstr>SEC. 3 (i). CORRUPT PRACTICES OF PUBLIC OFFICERS</vt:lpstr>
      <vt:lpstr>SEC. 3 (j). CORRUPT PRACTICES OF PUBLIC OFFICERS</vt:lpstr>
      <vt:lpstr>SEC. 3 (j) CASE</vt:lpstr>
      <vt:lpstr>SEC. 3 (j) CASE</vt:lpstr>
      <vt:lpstr>SEC. 3 (j) CASE</vt:lpstr>
      <vt:lpstr>SEC. 3 (j) CASE</vt:lpstr>
      <vt:lpstr>SEC. 3 (k). CORRUPT PRACTICES OF PUBLIC OFFICERS</vt:lpstr>
      <vt:lpstr>SUSPENSION AND LOSS OF BENEFITS </vt:lpstr>
      <vt:lpstr>MANDATORY NATURE OF PREVENTIVE SUSPENSION </vt:lpstr>
      <vt:lpstr>CRIMINAL AND ADMINISTRATIVE CASES SEPARATE AND DISTINCT </vt:lpstr>
      <vt:lpstr>CRIMINAL AND ADMINISTRATIVE CASES SEPARATE AND DISTINCT </vt:lpstr>
      <vt:lpstr>PREVENTIVE SUSPENSION NOT A PENALTY </vt:lpstr>
      <vt:lpstr>PREVENTIVE SUSPENSION NOT A PENALTY </vt:lpstr>
      <vt:lpstr>PREVENTIVE SUSPENSION NOT A PENALTY </vt:lpstr>
      <vt:lpstr>PREVENTIVE SUSPENSION NOT A PENALTY </vt:lpstr>
      <vt:lpstr>PREVENTIVE SUSPENSION NOT A PENALTY </vt:lpstr>
      <vt:lpstr>PREVENTIVE SUSPENSION NOT A PENALTY </vt:lpstr>
      <vt:lpstr>SEC. 13 OF R.A. NO. 3019 NOT A PENAL PROVISION BUT A PROCEDURAL ONE </vt:lpstr>
      <vt:lpstr>SEC. 13 OF R.A. NO. 3019 NOT A PENAL PROVISION BUT A PROCEDURAL ONE </vt:lpstr>
      <vt:lpstr>AUTOMATIC LIFT OF SUSPENSION AFTER  NINETY (90) DAYS </vt:lpstr>
      <vt:lpstr>SUSPENSION CANNOT BE AUTOMATIC </vt:lpstr>
      <vt:lpstr>SEC. 14. EXCEPTION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REPUBLIC ACT NO. 6713</dc:title>
  <dc:creator>Microsoft Office User</dc:creator>
  <cp:lastModifiedBy>Microsoft Office User</cp:lastModifiedBy>
  <cp:revision>317</cp:revision>
  <dcterms:created xsi:type="dcterms:W3CDTF">2022-06-10T11:27:28Z</dcterms:created>
  <dcterms:modified xsi:type="dcterms:W3CDTF">2023-04-12T23:05:49Z</dcterms:modified>
</cp:coreProperties>
</file>